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Inter SemiBold"/>
      <p:regular r:id="rId21"/>
      <p:bold r:id="rId22"/>
      <p:italic r:id="rId23"/>
      <p:boldItalic r:id="rId24"/>
    </p:embeddedFont>
    <p:embeddedFont>
      <p:font typeface="Inter Light"/>
      <p:regular r:id="rId25"/>
      <p:bold r:id="rId26"/>
      <p:italic r:id="rId27"/>
      <p:boldItalic r:id="rId28"/>
    </p:embeddedFont>
    <p:embeddedFont>
      <p:font typeface="Nunito"/>
      <p:regular r:id="rId29"/>
      <p:bold r:id="rId30"/>
      <p:italic r:id="rId31"/>
      <p:boldItalic r:id="rId32"/>
    </p:embeddedFont>
    <p:embeddedFont>
      <p:font typeface="Inter"/>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InterSemiBold-bold.fntdata"/><Relationship Id="rId21" Type="http://schemas.openxmlformats.org/officeDocument/2006/relationships/font" Target="fonts/InterSemiBold-regular.fntdata"/><Relationship Id="rId24" Type="http://schemas.openxmlformats.org/officeDocument/2006/relationships/font" Target="fonts/InterSemiBold-boldItalic.fntdata"/><Relationship Id="rId23" Type="http://schemas.openxmlformats.org/officeDocument/2006/relationships/font" Target="fonts/InterSemi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InterLight-bold.fntdata"/><Relationship Id="rId25" Type="http://schemas.openxmlformats.org/officeDocument/2006/relationships/font" Target="fonts/InterLight-regular.fntdata"/><Relationship Id="rId28" Type="http://schemas.openxmlformats.org/officeDocument/2006/relationships/font" Target="fonts/InterLight-boldItalic.fntdata"/><Relationship Id="rId27" Type="http://schemas.openxmlformats.org/officeDocument/2006/relationships/font" Target="fonts/InterLight-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italic.fntdata"/><Relationship Id="rId30" Type="http://schemas.openxmlformats.org/officeDocument/2006/relationships/font" Target="fonts/Nunito-bold.fntdata"/><Relationship Id="rId11" Type="http://schemas.openxmlformats.org/officeDocument/2006/relationships/slide" Target="slides/slide6.xml"/><Relationship Id="rId33" Type="http://schemas.openxmlformats.org/officeDocument/2006/relationships/font" Target="fonts/Inter-regular.fntdata"/><Relationship Id="rId10" Type="http://schemas.openxmlformats.org/officeDocument/2006/relationships/slide" Target="slides/slide5.xml"/><Relationship Id="rId32" Type="http://schemas.openxmlformats.org/officeDocument/2006/relationships/font" Target="fonts/Nunito-boldItalic.fntdata"/><Relationship Id="rId13" Type="http://schemas.openxmlformats.org/officeDocument/2006/relationships/slide" Target="slides/slide8.xml"/><Relationship Id="rId35" Type="http://schemas.openxmlformats.org/officeDocument/2006/relationships/font" Target="fonts/Inter-italic.fntdata"/><Relationship Id="rId12" Type="http://schemas.openxmlformats.org/officeDocument/2006/relationships/slide" Target="slides/slide7.xml"/><Relationship Id="rId34" Type="http://schemas.openxmlformats.org/officeDocument/2006/relationships/font" Target="fonts/Inter-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Inter-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18cf148073_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18cf148073_0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18cf148073_1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18cf148073_1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18cf148073_1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18cf148073_1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18cf148073_1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18cf148073_1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18cf148073_1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18cf148073_1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18cf148073_1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18cf148073_1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18cf148073_1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18cf148073_1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18cf14807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18cf14807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18cf14807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18cf14807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18cf14807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18cf14807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18cf14807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18cf14807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18cf148073_1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18cf148073_1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18cf148073_1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18cf148073_1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18cf148073_1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18cf148073_1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18cf148073_1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18cf148073_1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TITLE_1">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20875" y="1402000"/>
            <a:ext cx="4324800" cy="2432700"/>
          </a:xfrm>
          <a:prstGeom prst="rect">
            <a:avLst/>
          </a:prstGeom>
        </p:spPr>
        <p:txBody>
          <a:bodyPr anchorCtr="0" anchor="t" bIns="91425" lIns="91425" spcFirstLastPara="1" rIns="91425" wrap="square" tIns="91425">
            <a:norm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52" name="Google Shape;52;p13"/>
          <p:cNvSpPr txBox="1"/>
          <p:nvPr>
            <p:ph idx="2" type="title"/>
          </p:nvPr>
        </p:nvSpPr>
        <p:spPr>
          <a:xfrm>
            <a:off x="474350" y="3793500"/>
            <a:ext cx="4036500" cy="11532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a:buNone/>
              <a:defRPr sz="1800">
                <a:solidFill>
                  <a:schemeClr val="lt2"/>
                </a:solidFill>
              </a:defRPr>
            </a:lvl2pPr>
            <a:lvl3pPr lvl="2">
              <a:spcBef>
                <a:spcPts val="0"/>
              </a:spcBef>
              <a:spcAft>
                <a:spcPts val="0"/>
              </a:spcAft>
              <a:buClr>
                <a:schemeClr val="lt2"/>
              </a:buClr>
              <a:buSzPts val="1800"/>
              <a:buFont typeface="Inter"/>
              <a:buNone/>
              <a:defRPr sz="1800">
                <a:solidFill>
                  <a:schemeClr val="lt2"/>
                </a:solidFill>
              </a:defRPr>
            </a:lvl3pPr>
            <a:lvl4pPr lvl="3">
              <a:spcBef>
                <a:spcPts val="0"/>
              </a:spcBef>
              <a:spcAft>
                <a:spcPts val="0"/>
              </a:spcAft>
              <a:buClr>
                <a:schemeClr val="lt2"/>
              </a:buClr>
              <a:buSzPts val="1800"/>
              <a:buFont typeface="Inter"/>
              <a:buNone/>
              <a:defRPr sz="1800">
                <a:solidFill>
                  <a:schemeClr val="lt2"/>
                </a:solidFill>
              </a:defRPr>
            </a:lvl4pPr>
            <a:lvl5pPr lvl="4">
              <a:spcBef>
                <a:spcPts val="0"/>
              </a:spcBef>
              <a:spcAft>
                <a:spcPts val="0"/>
              </a:spcAft>
              <a:buClr>
                <a:schemeClr val="lt2"/>
              </a:buClr>
              <a:buSzPts val="1800"/>
              <a:buFont typeface="Inter"/>
              <a:buNone/>
              <a:defRPr sz="1800">
                <a:solidFill>
                  <a:schemeClr val="lt2"/>
                </a:solidFill>
              </a:defRPr>
            </a:lvl5pPr>
            <a:lvl6pPr lvl="5">
              <a:spcBef>
                <a:spcPts val="0"/>
              </a:spcBef>
              <a:spcAft>
                <a:spcPts val="0"/>
              </a:spcAft>
              <a:buClr>
                <a:schemeClr val="lt2"/>
              </a:buClr>
              <a:buSzPts val="1800"/>
              <a:buFont typeface="Inter"/>
              <a:buNone/>
              <a:defRPr sz="1800">
                <a:solidFill>
                  <a:schemeClr val="lt2"/>
                </a:solidFill>
              </a:defRPr>
            </a:lvl6pPr>
            <a:lvl7pPr lvl="6">
              <a:spcBef>
                <a:spcPts val="0"/>
              </a:spcBef>
              <a:spcAft>
                <a:spcPts val="0"/>
              </a:spcAft>
              <a:buClr>
                <a:schemeClr val="lt2"/>
              </a:buClr>
              <a:buSzPts val="1800"/>
              <a:buFont typeface="Inter"/>
              <a:buNone/>
              <a:defRPr sz="1800">
                <a:solidFill>
                  <a:schemeClr val="lt2"/>
                </a:solidFill>
              </a:defRPr>
            </a:lvl7pPr>
            <a:lvl8pPr lvl="7">
              <a:spcBef>
                <a:spcPts val="0"/>
              </a:spcBef>
              <a:spcAft>
                <a:spcPts val="0"/>
              </a:spcAft>
              <a:buClr>
                <a:schemeClr val="lt2"/>
              </a:buClr>
              <a:buSzPts val="1800"/>
              <a:buFont typeface="Inter"/>
              <a:buNone/>
              <a:defRPr sz="1800">
                <a:solidFill>
                  <a:schemeClr val="lt2"/>
                </a:solidFill>
              </a:defRPr>
            </a:lvl8pPr>
            <a:lvl9pPr lvl="8">
              <a:spcBef>
                <a:spcPts val="0"/>
              </a:spcBef>
              <a:spcAft>
                <a:spcPts val="0"/>
              </a:spcAft>
              <a:buClr>
                <a:schemeClr val="lt2"/>
              </a:buClr>
              <a:buSzPts val="1800"/>
              <a:buFont typeface="Inter"/>
              <a:buNone/>
              <a:defRPr sz="1800">
                <a:solidFill>
                  <a:schemeClr val="lt2"/>
                </a:solidFill>
              </a:defRPr>
            </a:lvl9pPr>
          </a:lstStyle>
          <a:p/>
        </p:txBody>
      </p:sp>
      <p:cxnSp>
        <p:nvCxnSpPr>
          <p:cNvPr id="53" name="Google Shape;53;p13"/>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54" name="Google Shape;54;p13"/>
          <p:cNvSpPr/>
          <p:nvPr>
            <p:ph idx="3" type="pic"/>
          </p:nvPr>
        </p:nvSpPr>
        <p:spPr>
          <a:xfrm>
            <a:off x="5039775" y="196800"/>
            <a:ext cx="3905400" cy="4749900"/>
          </a:xfrm>
          <a:prstGeom prst="roundRect">
            <a:avLst>
              <a:gd fmla="val 2053" name="adj"/>
            </a:avLst>
          </a:prstGeom>
          <a:noFill/>
          <a:ln>
            <a:noFill/>
          </a:ln>
        </p:spPr>
      </p:sp>
      <p:sp>
        <p:nvSpPr>
          <p:cNvPr id="55" name="Google Shape;55;p13"/>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56" name="Google Shape;56;p13"/>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
        <p:nvSpPr>
          <p:cNvPr id="57" name="Google Shape;57;p13"/>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ivider Slide">
  <p:cSld name="CUSTOM_3">
    <p:bg>
      <p:bgPr>
        <a:solidFill>
          <a:schemeClr val="dk1"/>
        </a:solidFill>
      </p:bgPr>
    </p:bg>
    <p:spTree>
      <p:nvGrpSpPr>
        <p:cNvPr id="58" name="Shape 58"/>
        <p:cNvGrpSpPr/>
        <p:nvPr/>
      </p:nvGrpSpPr>
      <p:grpSpPr>
        <a:xfrm>
          <a:off x="0" y="0"/>
          <a:ext cx="0" cy="0"/>
          <a:chOff x="0" y="0"/>
          <a:chExt cx="0" cy="0"/>
        </a:xfrm>
      </p:grpSpPr>
      <p:sp>
        <p:nvSpPr>
          <p:cNvPr id="59" name="Google Shape;59;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14"/>
          <p:cNvSpPr txBox="1"/>
          <p:nvPr>
            <p:ph type="title"/>
          </p:nvPr>
        </p:nvSpPr>
        <p:spPr>
          <a:xfrm>
            <a:off x="420875" y="1402000"/>
            <a:ext cx="4324800" cy="2432700"/>
          </a:xfrm>
          <a:prstGeom prst="rect">
            <a:avLst/>
          </a:prstGeom>
        </p:spPr>
        <p:txBody>
          <a:bodyPr anchorCtr="0" anchor="t" bIns="91425" lIns="91425" spcFirstLastPara="1" rIns="91425" wrap="square" tIns="91425">
            <a:norm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61" name="Google Shape;61;p14"/>
          <p:cNvSpPr txBox="1"/>
          <p:nvPr>
            <p:ph idx="2" type="title"/>
          </p:nvPr>
        </p:nvSpPr>
        <p:spPr>
          <a:xfrm>
            <a:off x="474350" y="3793500"/>
            <a:ext cx="4036500" cy="11532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p:txBody>
      </p:sp>
      <p:cxnSp>
        <p:nvCxnSpPr>
          <p:cNvPr id="62" name="Google Shape;62;p14"/>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63" name="Google Shape;63;p14"/>
          <p:cNvSpPr/>
          <p:nvPr>
            <p:ph idx="3" type="pic"/>
          </p:nvPr>
        </p:nvSpPr>
        <p:spPr>
          <a:xfrm>
            <a:off x="5039775" y="196800"/>
            <a:ext cx="3905400" cy="4749900"/>
          </a:xfrm>
          <a:prstGeom prst="roundRect">
            <a:avLst>
              <a:gd fmla="val 2053" name="adj"/>
            </a:avLst>
          </a:prstGeom>
          <a:noFill/>
          <a:ln>
            <a:noFill/>
          </a:ln>
        </p:spPr>
      </p:sp>
      <p:sp>
        <p:nvSpPr>
          <p:cNvPr id="64" name="Google Shape;64;p14"/>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65" name="Google Shape;65;p14"/>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
        <p:nvSpPr>
          <p:cNvPr id="66" name="Google Shape;66;p14"/>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420875" y="1705500"/>
            <a:ext cx="2599800" cy="1052400"/>
          </a:xfrm>
          <a:prstGeom prst="rect">
            <a:avLst/>
          </a:prstGeom>
        </p:spPr>
        <p:txBody>
          <a:bodyPr anchorCtr="0" anchor="t" bIns="91425" lIns="91425" spcFirstLastPara="1" rIns="91425" wrap="square" tIns="91425">
            <a:normAutofit fontScale="90000"/>
          </a:bodyPr>
          <a:lstStyle/>
          <a:p>
            <a:pPr indent="0" lvl="0" marL="0" rtl="0" algn="l">
              <a:lnSpc>
                <a:spcPct val="150000"/>
              </a:lnSpc>
              <a:spcBef>
                <a:spcPts val="1200"/>
              </a:spcBef>
              <a:spcAft>
                <a:spcPts val="1200"/>
              </a:spcAft>
              <a:buNone/>
            </a:pPr>
            <a:r>
              <a:t/>
            </a:r>
            <a:endParaRPr sz="6900"/>
          </a:p>
        </p:txBody>
      </p:sp>
      <p:sp>
        <p:nvSpPr>
          <p:cNvPr id="72" name="Google Shape;72;p15"/>
          <p:cNvSpPr txBox="1"/>
          <p:nvPr>
            <p:ph idx="2" type="title"/>
          </p:nvPr>
        </p:nvSpPr>
        <p:spPr>
          <a:xfrm>
            <a:off x="6551125" y="3294025"/>
            <a:ext cx="2501100" cy="75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Rexton Machado-MBE11</a:t>
            </a:r>
            <a:endParaRPr sz="1500"/>
          </a:p>
        </p:txBody>
      </p:sp>
      <p:pic>
        <p:nvPicPr>
          <p:cNvPr id="73" name="Google Shape;73;p15"/>
          <p:cNvPicPr preferRelativeResize="0"/>
          <p:nvPr/>
        </p:nvPicPr>
        <p:blipFill>
          <a:blip r:embed="rId3">
            <a:alphaModFix/>
          </a:blip>
          <a:stretch>
            <a:fillRect/>
          </a:stretch>
        </p:blipFill>
        <p:spPr>
          <a:xfrm>
            <a:off x="0" y="0"/>
            <a:ext cx="6375626" cy="5143500"/>
          </a:xfrm>
          <a:prstGeom prst="rect">
            <a:avLst/>
          </a:prstGeom>
          <a:noFill/>
          <a:ln>
            <a:noFill/>
          </a:ln>
        </p:spPr>
      </p:pic>
      <p:sp>
        <p:nvSpPr>
          <p:cNvPr id="74" name="Google Shape;74;p15"/>
          <p:cNvSpPr txBox="1"/>
          <p:nvPr/>
        </p:nvSpPr>
        <p:spPr>
          <a:xfrm>
            <a:off x="6144000" y="81425"/>
            <a:ext cx="3000000" cy="1185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b="1" lang="en" sz="2200"/>
              <a:t>  </a:t>
            </a:r>
            <a:r>
              <a:rPr b="1" lang="en" sz="2200">
                <a:solidFill>
                  <a:schemeClr val="lt1"/>
                </a:solidFill>
              </a:rPr>
              <a:t>  </a:t>
            </a:r>
            <a:r>
              <a:rPr b="1" lang="en" sz="2200">
                <a:solidFill>
                  <a:schemeClr val="lt1"/>
                </a:solidFill>
              </a:rPr>
              <a:t>Disney+HotStar </a:t>
            </a:r>
            <a:endParaRPr b="1" sz="2200">
              <a:solidFill>
                <a:schemeClr val="lt1"/>
              </a:solidFill>
            </a:endParaRPr>
          </a:p>
          <a:p>
            <a:pPr indent="0" lvl="0" marL="0" rtl="0" algn="l">
              <a:lnSpc>
                <a:spcPct val="150000"/>
              </a:lnSpc>
              <a:spcBef>
                <a:spcPts val="1200"/>
              </a:spcBef>
              <a:spcAft>
                <a:spcPts val="1200"/>
              </a:spcAft>
              <a:buNone/>
            </a:pPr>
            <a:r>
              <a:rPr b="1" lang="en" sz="2200">
                <a:solidFill>
                  <a:schemeClr val="lt1"/>
                </a:solidFill>
              </a:rPr>
              <a:t>      Data  Analysis </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3" name="Google Shape;143;p24"/>
          <p:cNvSpPr txBox="1"/>
          <p:nvPr>
            <p:ph type="title"/>
          </p:nvPr>
        </p:nvSpPr>
        <p:spPr>
          <a:xfrm>
            <a:off x="245375" y="249900"/>
            <a:ext cx="9064200" cy="106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Most Common Movie Types</a:t>
            </a:r>
            <a:endParaRPr sz="2500"/>
          </a:p>
        </p:txBody>
      </p:sp>
      <p:sp>
        <p:nvSpPr>
          <p:cNvPr id="144" name="Google Shape;144;p24"/>
          <p:cNvSpPr txBox="1"/>
          <p:nvPr>
            <p:ph idx="2" type="title"/>
          </p:nvPr>
        </p:nvSpPr>
        <p:spPr>
          <a:xfrm>
            <a:off x="-50675" y="742050"/>
            <a:ext cx="8671200" cy="666000"/>
          </a:xfrm>
          <a:prstGeom prst="rect">
            <a:avLst/>
          </a:prstGeom>
        </p:spPr>
        <p:txBody>
          <a:bodyPr anchorCtr="0" anchor="t" bIns="91425" lIns="91425" spcFirstLastPara="1" rIns="91425" wrap="square" tIns="91425">
            <a:normAutofit fontScale="90000"/>
          </a:bodyPr>
          <a:lstStyle/>
          <a:p>
            <a:pPr indent="0" lvl="0" marL="0" rtl="0" algn="l">
              <a:lnSpc>
                <a:spcPct val="150000"/>
              </a:lnSpc>
              <a:spcBef>
                <a:spcPts val="1200"/>
              </a:spcBef>
              <a:spcAft>
                <a:spcPts val="1200"/>
              </a:spcAft>
              <a:buNone/>
            </a:pPr>
            <a:r>
              <a:rPr lang="en">
                <a:solidFill>
                  <a:schemeClr val="lt1"/>
                </a:solidFill>
              </a:rPr>
              <a:t>Drama genre is the most common watching from peoples and the least is kabaddi</a:t>
            </a:r>
            <a:endParaRPr>
              <a:solidFill>
                <a:schemeClr val="lt1"/>
              </a:solidFill>
            </a:endParaRPr>
          </a:p>
        </p:txBody>
      </p:sp>
      <p:pic>
        <p:nvPicPr>
          <p:cNvPr id="145" name="Google Shape;145;p24"/>
          <p:cNvPicPr preferRelativeResize="0"/>
          <p:nvPr/>
        </p:nvPicPr>
        <p:blipFill>
          <a:blip r:embed="rId3">
            <a:alphaModFix/>
          </a:blip>
          <a:stretch>
            <a:fillRect/>
          </a:stretch>
        </p:blipFill>
        <p:spPr>
          <a:xfrm>
            <a:off x="0" y="1179200"/>
            <a:ext cx="3415325" cy="3964300"/>
          </a:xfrm>
          <a:prstGeom prst="rect">
            <a:avLst/>
          </a:prstGeom>
          <a:noFill/>
          <a:ln>
            <a:noFill/>
          </a:ln>
        </p:spPr>
      </p:pic>
      <p:pic>
        <p:nvPicPr>
          <p:cNvPr id="146" name="Google Shape;146;p24"/>
          <p:cNvPicPr preferRelativeResize="0"/>
          <p:nvPr/>
        </p:nvPicPr>
        <p:blipFill>
          <a:blip r:embed="rId4">
            <a:alphaModFix/>
          </a:blip>
          <a:stretch>
            <a:fillRect/>
          </a:stretch>
        </p:blipFill>
        <p:spPr>
          <a:xfrm>
            <a:off x="3567725" y="1179200"/>
            <a:ext cx="3695975" cy="3877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2" name="Google Shape;152;p25"/>
          <p:cNvSpPr txBox="1"/>
          <p:nvPr>
            <p:ph type="title"/>
          </p:nvPr>
        </p:nvSpPr>
        <p:spPr>
          <a:xfrm>
            <a:off x="245375" y="249900"/>
            <a:ext cx="9064200" cy="106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Count Of Movies released each Year and genre</a:t>
            </a:r>
            <a:endParaRPr sz="2500"/>
          </a:p>
        </p:txBody>
      </p:sp>
      <p:sp>
        <p:nvSpPr>
          <p:cNvPr id="153" name="Google Shape;153;p25"/>
          <p:cNvSpPr txBox="1"/>
          <p:nvPr>
            <p:ph idx="2" type="title"/>
          </p:nvPr>
        </p:nvSpPr>
        <p:spPr>
          <a:xfrm>
            <a:off x="4106075" y="742050"/>
            <a:ext cx="4514400" cy="3459000"/>
          </a:xfrm>
          <a:prstGeom prst="rect">
            <a:avLst/>
          </a:prstGeom>
        </p:spPr>
        <p:txBody>
          <a:bodyPr anchorCtr="0" anchor="t" bIns="91425" lIns="91425" spcFirstLastPara="1" rIns="91425" wrap="square" tIns="91425">
            <a:normAutofit fontScale="90000"/>
          </a:bodyPr>
          <a:lstStyle/>
          <a:p>
            <a:pPr indent="0" lvl="0" marL="0" rtl="0" algn="l">
              <a:lnSpc>
                <a:spcPct val="150000"/>
              </a:lnSpc>
              <a:spcBef>
                <a:spcPts val="1200"/>
              </a:spcBef>
              <a:spcAft>
                <a:spcPts val="0"/>
              </a:spcAft>
              <a:buNone/>
            </a:pPr>
            <a:r>
              <a:rPr b="1" lang="en" sz="1400">
                <a:solidFill>
                  <a:schemeClr val="lt1"/>
                </a:solidFill>
                <a:latin typeface="Arial"/>
                <a:ea typeface="Arial"/>
                <a:cs typeface="Arial"/>
                <a:sym typeface="Arial"/>
              </a:rPr>
              <a:t>          In the Year 2022 was most high releasing </a:t>
            </a:r>
            <a:endParaRPr b="1" sz="1400">
              <a:solidFill>
                <a:schemeClr val="lt1"/>
              </a:solidFill>
              <a:latin typeface="Arial"/>
              <a:ea typeface="Arial"/>
              <a:cs typeface="Arial"/>
              <a:sym typeface="Arial"/>
            </a:endParaRPr>
          </a:p>
          <a:p>
            <a:pPr indent="0" lvl="0" marL="0" rtl="0" algn="l">
              <a:lnSpc>
                <a:spcPct val="150000"/>
              </a:lnSpc>
              <a:spcBef>
                <a:spcPts val="1200"/>
              </a:spcBef>
              <a:spcAft>
                <a:spcPts val="0"/>
              </a:spcAft>
              <a:buNone/>
            </a:pPr>
            <a:r>
              <a:rPr b="1" lang="en" sz="1400">
                <a:solidFill>
                  <a:schemeClr val="lt1"/>
                </a:solidFill>
                <a:latin typeface="Arial"/>
                <a:ea typeface="Arial"/>
                <a:cs typeface="Arial"/>
                <a:sym typeface="Arial"/>
              </a:rPr>
              <a:t>Mystery 15   T</a:t>
            </a:r>
            <a:r>
              <a:rPr b="1" lang="en" sz="1400">
                <a:solidFill>
                  <a:schemeClr val="lt1"/>
                </a:solidFill>
                <a:latin typeface="Arial"/>
                <a:ea typeface="Arial"/>
                <a:cs typeface="Arial"/>
                <a:sym typeface="Arial"/>
              </a:rPr>
              <a:t>hriller 31</a:t>
            </a:r>
            <a:endParaRPr b="1" sz="1400">
              <a:solidFill>
                <a:schemeClr val="lt1"/>
              </a:solidFill>
              <a:latin typeface="Arial"/>
              <a:ea typeface="Arial"/>
              <a:cs typeface="Arial"/>
              <a:sym typeface="Arial"/>
            </a:endParaRPr>
          </a:p>
          <a:p>
            <a:pPr indent="0" lvl="0" marL="0" rtl="0" algn="l">
              <a:lnSpc>
                <a:spcPct val="150000"/>
              </a:lnSpc>
              <a:spcBef>
                <a:spcPts val="1200"/>
              </a:spcBef>
              <a:spcAft>
                <a:spcPts val="0"/>
              </a:spcAft>
              <a:buNone/>
            </a:pPr>
            <a:r>
              <a:rPr b="1" lang="en" sz="1400">
                <a:solidFill>
                  <a:schemeClr val="lt1"/>
                </a:solidFill>
                <a:latin typeface="Arial"/>
                <a:ea typeface="Arial"/>
                <a:cs typeface="Arial"/>
                <a:sym typeface="Arial"/>
              </a:rPr>
              <a:t>Kids 7     Reality 68</a:t>
            </a:r>
            <a:endParaRPr b="1" sz="1400">
              <a:solidFill>
                <a:schemeClr val="lt1"/>
              </a:solidFill>
              <a:latin typeface="Arial"/>
              <a:ea typeface="Arial"/>
              <a:cs typeface="Arial"/>
              <a:sym typeface="Arial"/>
            </a:endParaRPr>
          </a:p>
          <a:p>
            <a:pPr indent="0" lvl="0" marL="0" rtl="0" algn="l">
              <a:lnSpc>
                <a:spcPct val="150000"/>
              </a:lnSpc>
              <a:spcBef>
                <a:spcPts val="1200"/>
              </a:spcBef>
              <a:spcAft>
                <a:spcPts val="0"/>
              </a:spcAft>
              <a:buNone/>
            </a:pPr>
            <a:r>
              <a:rPr b="1" lang="en" sz="1400">
                <a:solidFill>
                  <a:schemeClr val="lt1"/>
                </a:solidFill>
                <a:latin typeface="Arial"/>
                <a:ea typeface="Arial"/>
                <a:cs typeface="Arial"/>
                <a:sym typeface="Arial"/>
              </a:rPr>
              <a:t>Super hero 4       </a:t>
            </a:r>
            <a:r>
              <a:rPr b="1" lang="en" sz="1400">
                <a:solidFill>
                  <a:schemeClr val="lt1"/>
                </a:solidFill>
                <a:latin typeface="Arial"/>
                <a:ea typeface="Arial"/>
                <a:cs typeface="Arial"/>
                <a:sym typeface="Arial"/>
              </a:rPr>
              <a:t>Romance 38</a:t>
            </a:r>
            <a:endParaRPr b="1" sz="1400">
              <a:solidFill>
                <a:schemeClr val="lt1"/>
              </a:solidFill>
              <a:latin typeface="Arial"/>
              <a:ea typeface="Arial"/>
              <a:cs typeface="Arial"/>
              <a:sym typeface="Arial"/>
            </a:endParaRPr>
          </a:p>
          <a:p>
            <a:pPr indent="0" lvl="0" marL="0" rtl="0" algn="l">
              <a:lnSpc>
                <a:spcPct val="150000"/>
              </a:lnSpc>
              <a:spcBef>
                <a:spcPts val="1200"/>
              </a:spcBef>
              <a:spcAft>
                <a:spcPts val="0"/>
              </a:spcAft>
              <a:buNone/>
            </a:pPr>
            <a:r>
              <a:rPr b="1" lang="en" sz="1400">
                <a:solidFill>
                  <a:schemeClr val="lt1"/>
                </a:solidFill>
                <a:latin typeface="Arial"/>
                <a:ea typeface="Arial"/>
                <a:cs typeface="Arial"/>
                <a:sym typeface="Arial"/>
              </a:rPr>
              <a:t>Science Fiction 4  Horror 17 </a:t>
            </a:r>
            <a:endParaRPr b="1" sz="1400">
              <a:solidFill>
                <a:schemeClr val="lt1"/>
              </a:solidFill>
              <a:latin typeface="Arial"/>
              <a:ea typeface="Arial"/>
              <a:cs typeface="Arial"/>
              <a:sym typeface="Arial"/>
            </a:endParaRPr>
          </a:p>
          <a:p>
            <a:pPr indent="0" lvl="0" marL="0" rtl="0" algn="l">
              <a:lnSpc>
                <a:spcPct val="150000"/>
              </a:lnSpc>
              <a:spcBef>
                <a:spcPts val="1200"/>
              </a:spcBef>
              <a:spcAft>
                <a:spcPts val="0"/>
              </a:spcAft>
              <a:buNone/>
            </a:pPr>
            <a:r>
              <a:rPr b="1" lang="en" sz="1400">
                <a:solidFill>
                  <a:schemeClr val="lt1"/>
                </a:solidFill>
                <a:latin typeface="Arial"/>
                <a:ea typeface="Arial"/>
                <a:cs typeface="Arial"/>
                <a:sym typeface="Arial"/>
              </a:rPr>
              <a:t>Drama 185</a:t>
            </a:r>
            <a:endParaRPr b="1" sz="1400">
              <a:solidFill>
                <a:schemeClr val="lt1"/>
              </a:solidFill>
              <a:latin typeface="Arial"/>
              <a:ea typeface="Arial"/>
              <a:cs typeface="Arial"/>
              <a:sym typeface="Arial"/>
            </a:endParaRPr>
          </a:p>
          <a:p>
            <a:pPr indent="0" lvl="0" marL="0" rtl="0" algn="l">
              <a:lnSpc>
                <a:spcPct val="150000"/>
              </a:lnSpc>
              <a:spcBef>
                <a:spcPts val="1200"/>
              </a:spcBef>
              <a:spcAft>
                <a:spcPts val="0"/>
              </a:spcAft>
              <a:buNone/>
            </a:pPr>
            <a:r>
              <a:t/>
            </a:r>
            <a:endParaRPr b="1" sz="1400">
              <a:solidFill>
                <a:schemeClr val="lt1"/>
              </a:solidFill>
              <a:latin typeface="Arial"/>
              <a:ea typeface="Arial"/>
              <a:cs typeface="Arial"/>
              <a:sym typeface="Arial"/>
            </a:endParaRPr>
          </a:p>
          <a:p>
            <a:pPr indent="0" lvl="0" marL="0" rtl="0" algn="l">
              <a:lnSpc>
                <a:spcPct val="150000"/>
              </a:lnSpc>
              <a:spcBef>
                <a:spcPts val="1200"/>
              </a:spcBef>
              <a:spcAft>
                <a:spcPts val="0"/>
              </a:spcAft>
              <a:buNone/>
            </a:pPr>
            <a:r>
              <a:rPr b="1" lang="en" sz="1400">
                <a:solidFill>
                  <a:schemeClr val="lt1"/>
                </a:solidFill>
                <a:latin typeface="Arial"/>
                <a:ea typeface="Arial"/>
                <a:cs typeface="Arial"/>
                <a:sym typeface="Arial"/>
              </a:rPr>
              <a:t>Over all 566 were released on different genres</a:t>
            </a:r>
            <a:endParaRPr b="1" sz="1400">
              <a:solidFill>
                <a:schemeClr val="lt1"/>
              </a:solidFill>
              <a:latin typeface="Arial"/>
              <a:ea typeface="Arial"/>
              <a:cs typeface="Arial"/>
              <a:sym typeface="Arial"/>
            </a:endParaRPr>
          </a:p>
          <a:p>
            <a:pPr indent="0" lvl="0" marL="0" rtl="0" algn="l">
              <a:lnSpc>
                <a:spcPct val="150000"/>
              </a:lnSpc>
              <a:spcBef>
                <a:spcPts val="1200"/>
              </a:spcBef>
              <a:spcAft>
                <a:spcPts val="0"/>
              </a:spcAft>
              <a:buNone/>
            </a:pPr>
            <a:r>
              <a:t/>
            </a:r>
            <a:endParaRPr b="1" sz="1400">
              <a:solidFill>
                <a:schemeClr val="lt1"/>
              </a:solidFill>
              <a:latin typeface="Arial"/>
              <a:ea typeface="Arial"/>
              <a:cs typeface="Arial"/>
              <a:sym typeface="Arial"/>
            </a:endParaRPr>
          </a:p>
          <a:p>
            <a:pPr indent="0" lvl="0" marL="0" rtl="0" algn="l">
              <a:lnSpc>
                <a:spcPct val="150000"/>
              </a:lnSpc>
              <a:spcBef>
                <a:spcPts val="1200"/>
              </a:spcBef>
              <a:spcAft>
                <a:spcPts val="0"/>
              </a:spcAft>
              <a:buNone/>
            </a:pPr>
            <a:r>
              <a:rPr b="1" lang="en" sz="1400">
                <a:solidFill>
                  <a:schemeClr val="lt1"/>
                </a:solidFill>
                <a:latin typeface="Arial"/>
                <a:ea typeface="Arial"/>
                <a:cs typeface="Arial"/>
                <a:sym typeface="Arial"/>
              </a:rPr>
              <a:t>                                               </a:t>
            </a:r>
            <a:endParaRPr b="1" sz="1400">
              <a:solidFill>
                <a:schemeClr val="lt1"/>
              </a:solidFill>
              <a:latin typeface="Arial"/>
              <a:ea typeface="Arial"/>
              <a:cs typeface="Arial"/>
              <a:sym typeface="Arial"/>
            </a:endParaRPr>
          </a:p>
          <a:p>
            <a:pPr indent="0" lvl="0" marL="0" rtl="0" algn="l">
              <a:lnSpc>
                <a:spcPct val="150000"/>
              </a:lnSpc>
              <a:spcBef>
                <a:spcPts val="1200"/>
              </a:spcBef>
              <a:spcAft>
                <a:spcPts val="1200"/>
              </a:spcAft>
              <a:buNone/>
            </a:pPr>
            <a:r>
              <a:rPr b="1" lang="en" sz="1400">
                <a:solidFill>
                  <a:schemeClr val="lt1"/>
                </a:solidFill>
                <a:latin typeface="Arial"/>
                <a:ea typeface="Arial"/>
                <a:cs typeface="Arial"/>
                <a:sym typeface="Arial"/>
              </a:rPr>
              <a:t>                                                              </a:t>
            </a:r>
            <a:endParaRPr b="1" sz="1400">
              <a:solidFill>
                <a:schemeClr val="lt1"/>
              </a:solidFill>
              <a:latin typeface="Arial"/>
              <a:ea typeface="Arial"/>
              <a:cs typeface="Arial"/>
              <a:sym typeface="Arial"/>
            </a:endParaRPr>
          </a:p>
        </p:txBody>
      </p:sp>
      <p:pic>
        <p:nvPicPr>
          <p:cNvPr id="154" name="Google Shape;154;p25"/>
          <p:cNvPicPr preferRelativeResize="0"/>
          <p:nvPr/>
        </p:nvPicPr>
        <p:blipFill>
          <a:blip r:embed="rId3">
            <a:alphaModFix/>
          </a:blip>
          <a:stretch>
            <a:fillRect/>
          </a:stretch>
        </p:blipFill>
        <p:spPr>
          <a:xfrm>
            <a:off x="152400" y="742050"/>
            <a:ext cx="3632975" cy="4249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60" name="Google Shape;160;p26"/>
          <p:cNvSpPr txBox="1"/>
          <p:nvPr>
            <p:ph type="title"/>
          </p:nvPr>
        </p:nvSpPr>
        <p:spPr>
          <a:xfrm>
            <a:off x="245375" y="249900"/>
            <a:ext cx="9064200" cy="106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Correlation Running Time</a:t>
            </a:r>
            <a:endParaRPr sz="2500"/>
          </a:p>
        </p:txBody>
      </p:sp>
      <p:sp>
        <p:nvSpPr>
          <p:cNvPr id="161" name="Google Shape;161;p26"/>
          <p:cNvSpPr txBox="1"/>
          <p:nvPr>
            <p:ph idx="2" type="title"/>
          </p:nvPr>
        </p:nvSpPr>
        <p:spPr>
          <a:xfrm>
            <a:off x="-50675" y="742050"/>
            <a:ext cx="8671200" cy="666000"/>
          </a:xfrm>
          <a:prstGeom prst="rect">
            <a:avLst/>
          </a:prstGeom>
        </p:spPr>
        <p:txBody>
          <a:bodyPr anchorCtr="0" anchor="t" bIns="91425" lIns="91425" spcFirstLastPara="1" rIns="91425" wrap="square" tIns="91425">
            <a:normAutofit fontScale="90000"/>
          </a:bodyPr>
          <a:lstStyle/>
          <a:p>
            <a:pPr indent="0" lvl="0" marL="0" rtl="0" algn="l">
              <a:lnSpc>
                <a:spcPct val="150000"/>
              </a:lnSpc>
              <a:spcBef>
                <a:spcPts val="1200"/>
              </a:spcBef>
              <a:spcAft>
                <a:spcPts val="0"/>
              </a:spcAft>
              <a:buNone/>
            </a:pPr>
            <a:r>
              <a:rPr b="1" lang="en" sz="1400">
                <a:solidFill>
                  <a:schemeClr val="lt1"/>
                </a:solidFill>
                <a:latin typeface="Arial"/>
                <a:ea typeface="Arial"/>
                <a:cs typeface="Arial"/>
                <a:sym typeface="Arial"/>
              </a:rPr>
              <a:t>In the year 2022 was running over the peak time</a:t>
            </a:r>
            <a:endParaRPr b="1" sz="1400">
              <a:solidFill>
                <a:schemeClr val="lt1"/>
              </a:solidFill>
              <a:latin typeface="Arial"/>
              <a:ea typeface="Arial"/>
              <a:cs typeface="Arial"/>
              <a:sym typeface="Arial"/>
            </a:endParaRPr>
          </a:p>
          <a:p>
            <a:pPr indent="0" lvl="0" marL="0" rtl="0" algn="l">
              <a:lnSpc>
                <a:spcPct val="150000"/>
              </a:lnSpc>
              <a:spcBef>
                <a:spcPts val="1200"/>
              </a:spcBef>
              <a:spcAft>
                <a:spcPts val="0"/>
              </a:spcAft>
              <a:buClr>
                <a:schemeClr val="dk1"/>
              </a:buClr>
              <a:buSzPct val="100000"/>
              <a:buFont typeface="Arial"/>
              <a:buNone/>
            </a:pPr>
            <a:r>
              <a:rPr b="1" lang="en" sz="1100">
                <a:solidFill>
                  <a:schemeClr val="lt1"/>
                </a:solidFill>
                <a:latin typeface="Arial"/>
                <a:ea typeface="Arial"/>
                <a:cs typeface="Arial"/>
                <a:sym typeface="Arial"/>
              </a:rPr>
              <a:t>Older Movies (Pre-2000s):</a:t>
            </a:r>
            <a:r>
              <a:rPr lang="en" sz="1100">
                <a:solidFill>
                  <a:schemeClr val="lt1"/>
                </a:solidFill>
                <a:latin typeface="Arial"/>
                <a:ea typeface="Arial"/>
                <a:cs typeface="Arial"/>
                <a:sym typeface="Arial"/>
              </a:rPr>
              <a:t> In the past, films, especially in India, tended to be longer (over 2.5 to 3 hours). This was due to audience expectations for elaborate storytelling, including multiple subplots, extensive song-and-dance sequences, and intermissions.</a:t>
            </a:r>
            <a:endParaRPr sz="1100">
              <a:solidFill>
                <a:schemeClr val="lt1"/>
              </a:solidFill>
              <a:latin typeface="Arial"/>
              <a:ea typeface="Arial"/>
              <a:cs typeface="Arial"/>
              <a:sym typeface="Arial"/>
            </a:endParaRPr>
          </a:p>
          <a:p>
            <a:pPr indent="0" lvl="0" marL="0" rtl="0" algn="l">
              <a:lnSpc>
                <a:spcPct val="150000"/>
              </a:lnSpc>
              <a:spcBef>
                <a:spcPts val="1200"/>
              </a:spcBef>
              <a:spcAft>
                <a:spcPts val="0"/>
              </a:spcAft>
              <a:buClr>
                <a:schemeClr val="dk1"/>
              </a:buClr>
              <a:buSzPct val="100000"/>
              <a:buFont typeface="Arial"/>
              <a:buNone/>
            </a:pPr>
            <a:r>
              <a:rPr b="1" lang="en" sz="1100">
                <a:solidFill>
                  <a:srgbClr val="F6F5EC"/>
                </a:solidFill>
                <a:latin typeface="Arial"/>
                <a:ea typeface="Arial"/>
                <a:cs typeface="Arial"/>
                <a:sym typeface="Arial"/>
              </a:rPr>
              <a:t>Modern Movies (2000s Onward):</a:t>
            </a:r>
            <a:r>
              <a:rPr lang="en" sz="1100">
                <a:solidFill>
                  <a:srgbClr val="F6F5EC"/>
                </a:solidFill>
                <a:latin typeface="Arial"/>
                <a:ea typeface="Arial"/>
                <a:cs typeface="Arial"/>
                <a:sym typeface="Arial"/>
              </a:rPr>
              <a:t> Over time, the global trend shifted toward shorter, more concise films (90-120 minutes). This was driven by changing audience preferences</a:t>
            </a:r>
            <a:endParaRPr sz="1100">
              <a:solidFill>
                <a:srgbClr val="F6F5EC"/>
              </a:solidFill>
              <a:latin typeface="Arial"/>
              <a:ea typeface="Arial"/>
              <a:cs typeface="Arial"/>
              <a:sym typeface="Arial"/>
            </a:endParaRPr>
          </a:p>
          <a:p>
            <a:pPr indent="0" lvl="0" marL="0" rtl="0" algn="l">
              <a:lnSpc>
                <a:spcPct val="150000"/>
              </a:lnSpc>
              <a:spcBef>
                <a:spcPts val="1200"/>
              </a:spcBef>
              <a:spcAft>
                <a:spcPts val="1200"/>
              </a:spcAft>
              <a:buNone/>
            </a:pPr>
            <a:r>
              <a:t/>
            </a:r>
            <a:endParaRPr b="1" sz="1400">
              <a:solidFill>
                <a:schemeClr val="lt1"/>
              </a:solidFill>
              <a:latin typeface="Arial"/>
              <a:ea typeface="Arial"/>
              <a:cs typeface="Arial"/>
              <a:sym typeface="Arial"/>
            </a:endParaRPr>
          </a:p>
        </p:txBody>
      </p:sp>
      <p:pic>
        <p:nvPicPr>
          <p:cNvPr id="162" name="Google Shape;162;p26"/>
          <p:cNvPicPr preferRelativeResize="0"/>
          <p:nvPr/>
        </p:nvPicPr>
        <p:blipFill>
          <a:blip r:embed="rId3">
            <a:alphaModFix/>
          </a:blip>
          <a:stretch>
            <a:fillRect/>
          </a:stretch>
        </p:blipFill>
        <p:spPr>
          <a:xfrm>
            <a:off x="152400" y="2412650"/>
            <a:ext cx="8751800" cy="2578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6" name="Shape 166"/>
        <p:cNvGrpSpPr/>
        <p:nvPr/>
      </p:nvGrpSpPr>
      <p:grpSpPr>
        <a:xfrm>
          <a:off x="0" y="0"/>
          <a:ext cx="0" cy="0"/>
          <a:chOff x="0" y="0"/>
          <a:chExt cx="0" cy="0"/>
        </a:xfrm>
      </p:grpSpPr>
      <p:sp>
        <p:nvSpPr>
          <p:cNvPr id="167" name="Google Shape;167;p27"/>
          <p:cNvSpPr txBox="1"/>
          <p:nvPr>
            <p:ph idx="1" type="body"/>
          </p:nvPr>
        </p:nvSpPr>
        <p:spPr>
          <a:xfrm>
            <a:off x="0" y="513125"/>
            <a:ext cx="9052200" cy="4551300"/>
          </a:xfrm>
          <a:prstGeom prst="rect">
            <a:avLst/>
          </a:prstGeom>
        </p:spPr>
        <p:txBody>
          <a:bodyPr anchorCtr="0" anchor="t" bIns="91425" lIns="91425" spcFirstLastPara="1" rIns="91425" wrap="square" tIns="91425">
            <a:normAutofit fontScale="25000" lnSpcReduction="20000"/>
          </a:bodyPr>
          <a:lstStyle/>
          <a:p>
            <a:pPr indent="0" lvl="0" marL="0" rtl="0" algn="l">
              <a:spcBef>
                <a:spcPts val="1400"/>
              </a:spcBef>
              <a:spcAft>
                <a:spcPts val="0"/>
              </a:spcAft>
              <a:buClr>
                <a:schemeClr val="dk1"/>
              </a:buClr>
              <a:buSzPts val="275"/>
              <a:buFont typeface="Arial"/>
              <a:buNone/>
            </a:pPr>
            <a:r>
              <a:rPr b="1" lang="en" sz="4897">
                <a:solidFill>
                  <a:schemeClr val="lt1"/>
                </a:solidFill>
              </a:rPr>
              <a:t>Diversify Content Library</a:t>
            </a:r>
            <a:endParaRPr b="1" sz="4897">
              <a:solidFill>
                <a:schemeClr val="lt1"/>
              </a:solidFill>
            </a:endParaRPr>
          </a:p>
          <a:p>
            <a:pPr indent="-303176" lvl="0" marL="457200" rtl="0" algn="l">
              <a:spcBef>
                <a:spcPts val="1200"/>
              </a:spcBef>
              <a:spcAft>
                <a:spcPts val="0"/>
              </a:spcAft>
              <a:buClr>
                <a:schemeClr val="lt1"/>
              </a:buClr>
              <a:buSzPct val="100000"/>
              <a:buChar char="●"/>
            </a:pPr>
            <a:r>
              <a:rPr b="1" lang="en" sz="4697">
                <a:solidFill>
                  <a:schemeClr val="lt1"/>
                </a:solidFill>
              </a:rPr>
              <a:t>Regional Content</a:t>
            </a:r>
            <a:r>
              <a:rPr lang="en" sz="4697">
                <a:solidFill>
                  <a:schemeClr val="lt1"/>
                </a:solidFill>
              </a:rPr>
              <a:t>: Expand offerings in regional languages like Marathi, Tamil, Bengali, etc., to attract diverse audiences.</a:t>
            </a:r>
            <a:endParaRPr sz="4697">
              <a:solidFill>
                <a:schemeClr val="lt1"/>
              </a:solidFill>
            </a:endParaRPr>
          </a:p>
          <a:p>
            <a:pPr indent="-303176" lvl="0" marL="457200" rtl="0" algn="l">
              <a:spcBef>
                <a:spcPts val="0"/>
              </a:spcBef>
              <a:spcAft>
                <a:spcPts val="0"/>
              </a:spcAft>
              <a:buClr>
                <a:schemeClr val="lt1"/>
              </a:buClr>
              <a:buSzPct val="100000"/>
              <a:buChar char="●"/>
            </a:pPr>
            <a:r>
              <a:rPr b="1" lang="en" sz="4697">
                <a:solidFill>
                  <a:schemeClr val="lt1"/>
                </a:solidFill>
              </a:rPr>
              <a:t>International Titles</a:t>
            </a:r>
            <a:r>
              <a:rPr lang="en" sz="4697">
                <a:solidFill>
                  <a:schemeClr val="lt1"/>
                </a:solidFill>
              </a:rPr>
              <a:t>: Partner with global studios for exclusive streaming rights to hit series and movies.</a:t>
            </a:r>
            <a:endParaRPr sz="4697">
              <a:solidFill>
                <a:schemeClr val="lt1"/>
              </a:solidFill>
            </a:endParaRPr>
          </a:p>
          <a:p>
            <a:pPr indent="-303176" lvl="0" marL="457200" rtl="0" algn="l">
              <a:spcBef>
                <a:spcPts val="0"/>
              </a:spcBef>
              <a:spcAft>
                <a:spcPts val="0"/>
              </a:spcAft>
              <a:buClr>
                <a:schemeClr val="lt1"/>
              </a:buClr>
              <a:buSzPct val="100000"/>
              <a:buChar char="●"/>
            </a:pPr>
            <a:r>
              <a:rPr b="1" lang="en" sz="4697">
                <a:solidFill>
                  <a:schemeClr val="lt1"/>
                </a:solidFill>
              </a:rPr>
              <a:t>Niche Categories</a:t>
            </a:r>
            <a:r>
              <a:rPr lang="en" sz="4697">
                <a:solidFill>
                  <a:schemeClr val="lt1"/>
                </a:solidFill>
              </a:rPr>
              <a:t>: Include more documentaries, indie films, and short films to cater to a wider audience.</a:t>
            </a:r>
            <a:endParaRPr sz="4697">
              <a:solidFill>
                <a:schemeClr val="lt1"/>
              </a:solidFill>
            </a:endParaRPr>
          </a:p>
          <a:p>
            <a:pPr indent="0" lvl="0" marL="0" rtl="0" algn="l">
              <a:spcBef>
                <a:spcPts val="1400"/>
              </a:spcBef>
              <a:spcAft>
                <a:spcPts val="0"/>
              </a:spcAft>
              <a:buNone/>
            </a:pPr>
            <a:r>
              <a:rPr b="1" lang="en" sz="4897">
                <a:solidFill>
                  <a:schemeClr val="lt1"/>
                </a:solidFill>
              </a:rPr>
              <a:t> Personalization Features</a:t>
            </a:r>
            <a:endParaRPr b="1" sz="4897">
              <a:solidFill>
                <a:schemeClr val="lt1"/>
              </a:solidFill>
            </a:endParaRPr>
          </a:p>
          <a:p>
            <a:pPr indent="-303176" lvl="0" marL="457200" rtl="0" algn="l">
              <a:spcBef>
                <a:spcPts val="1200"/>
              </a:spcBef>
              <a:spcAft>
                <a:spcPts val="0"/>
              </a:spcAft>
              <a:buClr>
                <a:schemeClr val="lt1"/>
              </a:buClr>
              <a:buSzPct val="100000"/>
              <a:buChar char="●"/>
            </a:pPr>
            <a:r>
              <a:rPr b="1" lang="en" sz="4697">
                <a:solidFill>
                  <a:schemeClr val="lt1"/>
                </a:solidFill>
              </a:rPr>
              <a:t>Enhanced Recommendation Engine</a:t>
            </a:r>
            <a:r>
              <a:rPr lang="en" sz="4697">
                <a:solidFill>
                  <a:schemeClr val="lt1"/>
                </a:solidFill>
              </a:rPr>
              <a:t>: Use AI to recommend content based on viewing history, genres, and user preferences.</a:t>
            </a:r>
            <a:endParaRPr sz="4697">
              <a:solidFill>
                <a:schemeClr val="lt1"/>
              </a:solidFill>
            </a:endParaRPr>
          </a:p>
          <a:p>
            <a:pPr indent="-303176" lvl="0" marL="457200" rtl="0" algn="l">
              <a:spcBef>
                <a:spcPts val="0"/>
              </a:spcBef>
              <a:spcAft>
                <a:spcPts val="0"/>
              </a:spcAft>
              <a:buClr>
                <a:schemeClr val="lt1"/>
              </a:buClr>
              <a:buSzPct val="100000"/>
              <a:buChar char="●"/>
            </a:pPr>
            <a:r>
              <a:rPr b="1" lang="en" sz="4697">
                <a:solidFill>
                  <a:schemeClr val="lt1"/>
                </a:solidFill>
              </a:rPr>
              <a:t>Custom Playlists</a:t>
            </a:r>
            <a:r>
              <a:rPr lang="en" sz="4697">
                <a:solidFill>
                  <a:schemeClr val="lt1"/>
                </a:solidFill>
              </a:rPr>
              <a:t>: Allow users to create playlists for movies, shows, or even specific sports highlights.</a:t>
            </a:r>
            <a:endParaRPr sz="4697">
              <a:solidFill>
                <a:schemeClr val="lt1"/>
              </a:solidFill>
            </a:endParaRPr>
          </a:p>
          <a:p>
            <a:pPr indent="-303176" lvl="0" marL="457200" rtl="0" algn="l">
              <a:spcBef>
                <a:spcPts val="0"/>
              </a:spcBef>
              <a:spcAft>
                <a:spcPts val="0"/>
              </a:spcAft>
              <a:buClr>
                <a:schemeClr val="lt1"/>
              </a:buClr>
              <a:buSzPct val="100000"/>
              <a:buChar char="●"/>
            </a:pPr>
            <a:r>
              <a:rPr b="1" lang="en" sz="4697">
                <a:solidFill>
                  <a:schemeClr val="lt1"/>
                </a:solidFill>
              </a:rPr>
              <a:t>Kids Mode</a:t>
            </a:r>
            <a:r>
              <a:rPr lang="en" sz="4697">
                <a:solidFill>
                  <a:schemeClr val="lt1"/>
                </a:solidFill>
              </a:rPr>
              <a:t>: Include a safe, curated section for children with parental controls.</a:t>
            </a:r>
            <a:endParaRPr sz="4697">
              <a:solidFill>
                <a:schemeClr val="lt1"/>
              </a:solidFill>
            </a:endParaRPr>
          </a:p>
          <a:p>
            <a:pPr indent="0" lvl="0" marL="0" rtl="0" algn="l">
              <a:spcBef>
                <a:spcPts val="1400"/>
              </a:spcBef>
              <a:spcAft>
                <a:spcPts val="0"/>
              </a:spcAft>
              <a:buNone/>
            </a:pPr>
            <a:r>
              <a:rPr b="1" lang="en" sz="4897">
                <a:solidFill>
                  <a:schemeClr val="lt1"/>
                </a:solidFill>
              </a:rPr>
              <a:t>Focus on Sports</a:t>
            </a:r>
            <a:endParaRPr b="1" sz="4897">
              <a:solidFill>
                <a:schemeClr val="lt1"/>
              </a:solidFill>
            </a:endParaRPr>
          </a:p>
          <a:p>
            <a:pPr indent="-303176" lvl="0" marL="457200" rtl="0" algn="l">
              <a:spcBef>
                <a:spcPts val="1200"/>
              </a:spcBef>
              <a:spcAft>
                <a:spcPts val="0"/>
              </a:spcAft>
              <a:buClr>
                <a:schemeClr val="lt1"/>
              </a:buClr>
              <a:buSzPct val="100000"/>
              <a:buChar char="●"/>
            </a:pPr>
            <a:r>
              <a:rPr b="1" lang="en" sz="4697">
                <a:solidFill>
                  <a:schemeClr val="lt1"/>
                </a:solidFill>
              </a:rPr>
              <a:t>Interactive Features</a:t>
            </a:r>
            <a:r>
              <a:rPr lang="en" sz="4697">
                <a:solidFill>
                  <a:schemeClr val="lt1"/>
                </a:solidFill>
              </a:rPr>
              <a:t>: Add live polls, stats, and commentary to make sports streaming more engaging.</a:t>
            </a:r>
            <a:endParaRPr sz="4697">
              <a:solidFill>
                <a:schemeClr val="lt1"/>
              </a:solidFill>
            </a:endParaRPr>
          </a:p>
          <a:p>
            <a:pPr indent="-303176" lvl="0" marL="457200" rtl="0" algn="l">
              <a:spcBef>
                <a:spcPts val="0"/>
              </a:spcBef>
              <a:spcAft>
                <a:spcPts val="0"/>
              </a:spcAft>
              <a:buClr>
                <a:schemeClr val="lt1"/>
              </a:buClr>
              <a:buSzPct val="100000"/>
              <a:buChar char="●"/>
            </a:pPr>
            <a:r>
              <a:rPr b="1" lang="en" sz="4697">
                <a:solidFill>
                  <a:schemeClr val="lt1"/>
                </a:solidFill>
              </a:rPr>
              <a:t>Mini Highlights</a:t>
            </a:r>
            <a:r>
              <a:rPr lang="en" sz="4697">
                <a:solidFill>
                  <a:schemeClr val="lt1"/>
                </a:solidFill>
              </a:rPr>
              <a:t>: Provide short highlight reels for users who missed the live event.</a:t>
            </a:r>
            <a:endParaRPr sz="4697">
              <a:solidFill>
                <a:schemeClr val="lt1"/>
              </a:solidFill>
            </a:endParaRPr>
          </a:p>
          <a:p>
            <a:pPr indent="-303176" lvl="0" marL="457200" rtl="0" algn="l">
              <a:spcBef>
                <a:spcPts val="0"/>
              </a:spcBef>
              <a:spcAft>
                <a:spcPts val="0"/>
              </a:spcAft>
              <a:buClr>
                <a:schemeClr val="lt1"/>
              </a:buClr>
              <a:buSzPct val="100000"/>
              <a:buChar char="●"/>
            </a:pPr>
            <a:r>
              <a:rPr b="1" lang="en" sz="4697">
                <a:solidFill>
                  <a:schemeClr val="lt1"/>
                </a:solidFill>
              </a:rPr>
              <a:t>Exclusive Leagues</a:t>
            </a:r>
            <a:r>
              <a:rPr lang="en" sz="4697">
                <a:solidFill>
                  <a:schemeClr val="lt1"/>
                </a:solidFill>
              </a:rPr>
              <a:t>: Secure streaming rights for popular leagues (e.g., IPL, English Premier League).</a:t>
            </a:r>
            <a:endParaRPr sz="4697">
              <a:solidFill>
                <a:schemeClr val="lt1"/>
              </a:solidFill>
            </a:endParaRPr>
          </a:p>
          <a:p>
            <a:pPr indent="0" lvl="0" marL="0" rtl="0" algn="l">
              <a:spcBef>
                <a:spcPts val="1400"/>
              </a:spcBef>
              <a:spcAft>
                <a:spcPts val="0"/>
              </a:spcAft>
              <a:buNone/>
            </a:pPr>
            <a:r>
              <a:rPr b="1" lang="en" sz="4897">
                <a:solidFill>
                  <a:schemeClr val="lt1"/>
                </a:solidFill>
              </a:rPr>
              <a:t>Affordable Subscription Models</a:t>
            </a:r>
            <a:endParaRPr b="1" sz="4897">
              <a:solidFill>
                <a:schemeClr val="lt1"/>
              </a:solidFill>
            </a:endParaRPr>
          </a:p>
          <a:p>
            <a:pPr indent="-303176" lvl="0" marL="457200" rtl="0" algn="l">
              <a:spcBef>
                <a:spcPts val="1200"/>
              </a:spcBef>
              <a:spcAft>
                <a:spcPts val="0"/>
              </a:spcAft>
              <a:buClr>
                <a:schemeClr val="lt1"/>
              </a:buClr>
              <a:buSzPct val="100000"/>
              <a:buChar char="●"/>
            </a:pPr>
            <a:r>
              <a:rPr b="1" lang="en" sz="4697">
                <a:solidFill>
                  <a:schemeClr val="lt1"/>
                </a:solidFill>
              </a:rPr>
              <a:t>Flexible Pricing</a:t>
            </a:r>
            <a:r>
              <a:rPr lang="en" sz="4697">
                <a:solidFill>
                  <a:schemeClr val="lt1"/>
                </a:solidFill>
              </a:rPr>
              <a:t>: Offer daily or weekly subscription options for casual viewers.</a:t>
            </a:r>
            <a:endParaRPr sz="4697">
              <a:solidFill>
                <a:schemeClr val="lt1"/>
              </a:solidFill>
            </a:endParaRPr>
          </a:p>
          <a:p>
            <a:pPr indent="-303176" lvl="0" marL="457200" rtl="0" algn="l">
              <a:spcBef>
                <a:spcPts val="0"/>
              </a:spcBef>
              <a:spcAft>
                <a:spcPts val="0"/>
              </a:spcAft>
              <a:buClr>
                <a:schemeClr val="lt1"/>
              </a:buClr>
              <a:buSzPct val="100000"/>
              <a:buChar char="●"/>
            </a:pPr>
            <a:r>
              <a:rPr b="1" lang="en" sz="4697">
                <a:solidFill>
                  <a:schemeClr val="lt1"/>
                </a:solidFill>
              </a:rPr>
              <a:t>Bundled Deals</a:t>
            </a:r>
            <a:r>
              <a:rPr lang="en" sz="4697">
                <a:solidFill>
                  <a:schemeClr val="lt1"/>
                </a:solidFill>
              </a:rPr>
              <a:t>: Collaborate with telecom providers for bundled data and Hotstar access plans.</a:t>
            </a:r>
            <a:endParaRPr sz="4697">
              <a:solidFill>
                <a:schemeClr val="lt1"/>
              </a:solidFill>
            </a:endParaRPr>
          </a:p>
          <a:p>
            <a:pPr indent="-303176" lvl="0" marL="457200" rtl="0" algn="l">
              <a:spcBef>
                <a:spcPts val="0"/>
              </a:spcBef>
              <a:spcAft>
                <a:spcPts val="0"/>
              </a:spcAft>
              <a:buClr>
                <a:schemeClr val="lt1"/>
              </a:buClr>
              <a:buSzPct val="100000"/>
              <a:buChar char="●"/>
            </a:pPr>
            <a:r>
              <a:rPr b="1" lang="en" sz="4697">
                <a:solidFill>
                  <a:schemeClr val="lt1"/>
                </a:solidFill>
              </a:rPr>
              <a:t>Ad-Free Tiers</a:t>
            </a:r>
            <a:r>
              <a:rPr lang="en" sz="4697">
                <a:solidFill>
                  <a:schemeClr val="lt1"/>
                </a:solidFill>
              </a:rPr>
              <a:t>: Enhance premium plans with ad-free experiences and exclusive early releases.</a:t>
            </a:r>
            <a:endParaRPr sz="4697">
              <a:solidFill>
                <a:schemeClr val="lt1"/>
              </a:solidFill>
            </a:endParaRPr>
          </a:p>
          <a:p>
            <a:pPr indent="0" lvl="0" marL="457200" rtl="0" algn="l">
              <a:spcBef>
                <a:spcPts val="1200"/>
              </a:spcBef>
              <a:spcAft>
                <a:spcPts val="0"/>
              </a:spcAft>
              <a:buNone/>
            </a:pPr>
            <a:r>
              <a:t/>
            </a:r>
            <a:endParaRPr sz="1100">
              <a:solidFill>
                <a:schemeClr val="lt1"/>
              </a:solidFill>
            </a:endParaRPr>
          </a:p>
          <a:p>
            <a:pPr indent="0" lvl="0" marL="457200" rtl="0" algn="l">
              <a:spcBef>
                <a:spcPts val="1200"/>
              </a:spcBef>
              <a:spcAft>
                <a:spcPts val="1200"/>
              </a:spcAft>
              <a:buNone/>
            </a:pPr>
            <a:r>
              <a:t/>
            </a:r>
            <a:endParaRPr sz="1100">
              <a:solidFill>
                <a:schemeClr val="lt1"/>
              </a:solidFill>
            </a:endParaRPr>
          </a:p>
        </p:txBody>
      </p:sp>
      <p:sp>
        <p:nvSpPr>
          <p:cNvPr id="168" name="Google Shape;168;p27"/>
          <p:cNvSpPr txBox="1"/>
          <p:nvPr>
            <p:ph type="title"/>
          </p:nvPr>
        </p:nvSpPr>
        <p:spPr>
          <a:xfrm>
            <a:off x="52675"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Recommendation</a:t>
            </a:r>
            <a:endParaRPr>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2" name="Shape 172"/>
        <p:cNvGrpSpPr/>
        <p:nvPr/>
      </p:nvGrpSpPr>
      <p:grpSpPr>
        <a:xfrm>
          <a:off x="0" y="0"/>
          <a:ext cx="0" cy="0"/>
          <a:chOff x="0" y="0"/>
          <a:chExt cx="0" cy="0"/>
        </a:xfrm>
      </p:grpSpPr>
      <p:sp>
        <p:nvSpPr>
          <p:cNvPr id="173" name="Google Shape;173;p28"/>
          <p:cNvSpPr txBox="1"/>
          <p:nvPr>
            <p:ph idx="1" type="body"/>
          </p:nvPr>
        </p:nvSpPr>
        <p:spPr>
          <a:xfrm>
            <a:off x="0" y="513125"/>
            <a:ext cx="9052200" cy="4551300"/>
          </a:xfrm>
          <a:prstGeom prst="rect">
            <a:avLst/>
          </a:prstGeom>
        </p:spPr>
        <p:txBody>
          <a:bodyPr anchorCtr="0" anchor="t" bIns="91425" lIns="91425" spcFirstLastPara="1" rIns="91425" wrap="square" tIns="91425">
            <a:normAutofit lnSpcReduction="10000"/>
          </a:bodyPr>
          <a:lstStyle/>
          <a:p>
            <a:pPr indent="0" lvl="0" marL="0" rtl="0" algn="l">
              <a:spcBef>
                <a:spcPts val="1400"/>
              </a:spcBef>
              <a:spcAft>
                <a:spcPts val="0"/>
              </a:spcAft>
              <a:buNone/>
            </a:pPr>
            <a:r>
              <a:rPr b="1" lang="en" sz="1300">
                <a:solidFill>
                  <a:schemeClr val="lt1"/>
                </a:solidFill>
                <a:highlight>
                  <a:schemeClr val="dk1"/>
                </a:highlight>
              </a:rPr>
              <a:t> Leverage Technology</a:t>
            </a:r>
            <a:endParaRPr b="1" sz="1300">
              <a:solidFill>
                <a:schemeClr val="lt1"/>
              </a:solidFill>
              <a:highlight>
                <a:schemeClr val="dk1"/>
              </a:highlight>
            </a:endParaRPr>
          </a:p>
          <a:p>
            <a:pPr indent="-298450" lvl="0" marL="457200" rtl="0" algn="l">
              <a:spcBef>
                <a:spcPts val="1200"/>
              </a:spcBef>
              <a:spcAft>
                <a:spcPts val="0"/>
              </a:spcAft>
              <a:buClr>
                <a:schemeClr val="lt1"/>
              </a:buClr>
              <a:buSzPts val="1100"/>
              <a:buChar char="●"/>
            </a:pPr>
            <a:r>
              <a:rPr b="1" lang="en" sz="1100">
                <a:solidFill>
                  <a:schemeClr val="lt1"/>
                </a:solidFill>
                <a:highlight>
                  <a:schemeClr val="dk1"/>
                </a:highlight>
              </a:rPr>
              <a:t>AI-Powered Search</a:t>
            </a:r>
            <a:r>
              <a:rPr lang="en" sz="1100">
                <a:solidFill>
                  <a:schemeClr val="lt1"/>
                </a:solidFill>
                <a:highlight>
                  <a:schemeClr val="dk1"/>
                </a:highlight>
              </a:rPr>
              <a:t>: Implement advanced search tools to quickly find relevant content.</a:t>
            </a:r>
            <a:endParaRPr sz="1100">
              <a:solidFill>
                <a:schemeClr val="lt1"/>
              </a:solidFill>
              <a:highlight>
                <a:schemeClr val="dk1"/>
              </a:highlight>
            </a:endParaRPr>
          </a:p>
          <a:p>
            <a:pPr indent="-298450" lvl="0" marL="457200" rtl="0" algn="l">
              <a:spcBef>
                <a:spcPts val="0"/>
              </a:spcBef>
              <a:spcAft>
                <a:spcPts val="0"/>
              </a:spcAft>
              <a:buClr>
                <a:schemeClr val="lt1"/>
              </a:buClr>
              <a:buSzPts val="1100"/>
              <a:buChar char="●"/>
            </a:pPr>
            <a:r>
              <a:rPr b="1" lang="en" sz="1100">
                <a:solidFill>
                  <a:schemeClr val="lt1"/>
                </a:solidFill>
                <a:highlight>
                  <a:schemeClr val="dk1"/>
                </a:highlight>
              </a:rPr>
              <a:t>Smart Recommendations for New Users</a:t>
            </a:r>
            <a:r>
              <a:rPr lang="en" sz="1100">
                <a:solidFill>
                  <a:schemeClr val="lt1"/>
                </a:solidFill>
                <a:highlight>
                  <a:schemeClr val="dk1"/>
                </a:highlight>
              </a:rPr>
              <a:t>: Offer curated starter packs based on basic profile details.</a:t>
            </a:r>
            <a:endParaRPr sz="1100">
              <a:solidFill>
                <a:schemeClr val="lt1"/>
              </a:solidFill>
              <a:highlight>
                <a:schemeClr val="dk1"/>
              </a:highlight>
            </a:endParaRPr>
          </a:p>
          <a:p>
            <a:pPr indent="-298450" lvl="0" marL="457200" rtl="0" algn="l">
              <a:spcBef>
                <a:spcPts val="0"/>
              </a:spcBef>
              <a:spcAft>
                <a:spcPts val="0"/>
              </a:spcAft>
              <a:buClr>
                <a:schemeClr val="lt1"/>
              </a:buClr>
              <a:buSzPts val="1100"/>
              <a:buChar char="●"/>
            </a:pPr>
            <a:r>
              <a:rPr b="1" lang="en" sz="1100">
                <a:solidFill>
                  <a:schemeClr val="lt1"/>
                </a:solidFill>
                <a:highlight>
                  <a:schemeClr val="dk1"/>
                </a:highlight>
              </a:rPr>
              <a:t>4K Streaming</a:t>
            </a:r>
            <a:r>
              <a:rPr lang="en" sz="1100">
                <a:solidFill>
                  <a:schemeClr val="lt1"/>
                </a:solidFill>
                <a:highlight>
                  <a:schemeClr val="dk1"/>
                </a:highlight>
              </a:rPr>
              <a:t>: Expand 4K HDR options for premium users.</a:t>
            </a:r>
            <a:endParaRPr sz="1100">
              <a:solidFill>
                <a:schemeClr val="lt1"/>
              </a:solidFill>
              <a:highlight>
                <a:schemeClr val="dk1"/>
              </a:highlight>
            </a:endParaRPr>
          </a:p>
          <a:p>
            <a:pPr indent="0" lvl="0" marL="0" rtl="0" algn="l">
              <a:spcBef>
                <a:spcPts val="1400"/>
              </a:spcBef>
              <a:spcAft>
                <a:spcPts val="0"/>
              </a:spcAft>
              <a:buNone/>
            </a:pPr>
            <a:r>
              <a:rPr b="1" lang="en" sz="1300">
                <a:solidFill>
                  <a:schemeClr val="lt1"/>
                </a:solidFill>
                <a:highlight>
                  <a:schemeClr val="dk1"/>
                </a:highlight>
              </a:rPr>
              <a:t>Target Emerging Markets</a:t>
            </a:r>
            <a:endParaRPr b="1" sz="1300">
              <a:solidFill>
                <a:schemeClr val="lt1"/>
              </a:solidFill>
              <a:highlight>
                <a:schemeClr val="dk1"/>
              </a:highlight>
            </a:endParaRPr>
          </a:p>
          <a:p>
            <a:pPr indent="-298450" lvl="0" marL="457200" rtl="0" algn="l">
              <a:spcBef>
                <a:spcPts val="1200"/>
              </a:spcBef>
              <a:spcAft>
                <a:spcPts val="0"/>
              </a:spcAft>
              <a:buClr>
                <a:schemeClr val="lt1"/>
              </a:buClr>
              <a:buSzPts val="1100"/>
              <a:buChar char="●"/>
            </a:pPr>
            <a:r>
              <a:rPr b="1" lang="en" sz="1100">
                <a:solidFill>
                  <a:schemeClr val="lt1"/>
                </a:solidFill>
                <a:highlight>
                  <a:schemeClr val="dk1"/>
                </a:highlight>
              </a:rPr>
              <a:t>Localized Content</a:t>
            </a:r>
            <a:r>
              <a:rPr lang="en" sz="1100">
                <a:solidFill>
                  <a:schemeClr val="lt1"/>
                </a:solidFill>
                <a:highlight>
                  <a:schemeClr val="dk1"/>
                </a:highlight>
              </a:rPr>
              <a:t>: Focus on culturally relevant programming for smaller towns and rural areas.</a:t>
            </a:r>
            <a:endParaRPr sz="1100">
              <a:solidFill>
                <a:schemeClr val="lt1"/>
              </a:solidFill>
              <a:highlight>
                <a:schemeClr val="dk1"/>
              </a:highlight>
            </a:endParaRPr>
          </a:p>
          <a:p>
            <a:pPr indent="-298450" lvl="0" marL="457200" rtl="0" algn="l">
              <a:spcBef>
                <a:spcPts val="0"/>
              </a:spcBef>
              <a:spcAft>
                <a:spcPts val="0"/>
              </a:spcAft>
              <a:buClr>
                <a:schemeClr val="lt1"/>
              </a:buClr>
              <a:buSzPts val="1100"/>
              <a:buChar char="●"/>
            </a:pPr>
            <a:r>
              <a:rPr b="1" lang="en" sz="1100">
                <a:solidFill>
                  <a:schemeClr val="lt1"/>
                </a:solidFill>
                <a:highlight>
                  <a:schemeClr val="dk1"/>
                </a:highlight>
              </a:rPr>
              <a:t>Language Adaptation</a:t>
            </a:r>
            <a:r>
              <a:rPr lang="en" sz="1100">
                <a:solidFill>
                  <a:schemeClr val="lt1"/>
                </a:solidFill>
                <a:highlight>
                  <a:schemeClr val="dk1"/>
                </a:highlight>
              </a:rPr>
              <a:t>: Provide voiceovers, regional subtitles, and hyper-local storytelling.</a:t>
            </a:r>
            <a:endParaRPr sz="1100">
              <a:solidFill>
                <a:schemeClr val="lt1"/>
              </a:solidFill>
              <a:highlight>
                <a:schemeClr val="dk1"/>
              </a:highlight>
            </a:endParaRPr>
          </a:p>
          <a:p>
            <a:pPr indent="0" lvl="0" marL="0" rtl="0" algn="l">
              <a:spcBef>
                <a:spcPts val="1400"/>
              </a:spcBef>
              <a:spcAft>
                <a:spcPts val="0"/>
              </a:spcAft>
              <a:buClr>
                <a:schemeClr val="dk1"/>
              </a:buClr>
              <a:buSzPts val="1100"/>
              <a:buFont typeface="Arial"/>
              <a:buNone/>
            </a:pPr>
            <a:r>
              <a:rPr b="1" lang="en" sz="1300">
                <a:solidFill>
                  <a:schemeClr val="lt1"/>
                </a:solidFill>
                <a:highlight>
                  <a:schemeClr val="dk1"/>
                </a:highlight>
              </a:rPr>
              <a:t>Partner for Growth</a:t>
            </a:r>
            <a:endParaRPr b="1" sz="1300">
              <a:solidFill>
                <a:schemeClr val="lt1"/>
              </a:solidFill>
              <a:highlight>
                <a:schemeClr val="dk1"/>
              </a:highlight>
            </a:endParaRPr>
          </a:p>
          <a:p>
            <a:pPr indent="-298450" lvl="0" marL="457200" rtl="0" algn="l">
              <a:spcBef>
                <a:spcPts val="1200"/>
              </a:spcBef>
              <a:spcAft>
                <a:spcPts val="0"/>
              </a:spcAft>
              <a:buClr>
                <a:schemeClr val="lt1"/>
              </a:buClr>
              <a:buSzPts val="1100"/>
              <a:buChar char="●"/>
            </a:pPr>
            <a:r>
              <a:rPr b="1" lang="en" sz="1100">
                <a:solidFill>
                  <a:schemeClr val="lt1"/>
                </a:solidFill>
                <a:highlight>
                  <a:schemeClr val="dk1"/>
                </a:highlight>
              </a:rPr>
              <a:t>Collaborations</a:t>
            </a:r>
            <a:r>
              <a:rPr lang="en" sz="1100">
                <a:solidFill>
                  <a:schemeClr val="lt1"/>
                </a:solidFill>
                <a:highlight>
                  <a:schemeClr val="dk1"/>
                </a:highlight>
              </a:rPr>
              <a:t>: Team up with other platforms (e.g., Disney+, Marvel) for joint marketing and co-produced series.</a:t>
            </a:r>
            <a:endParaRPr sz="1100">
              <a:solidFill>
                <a:schemeClr val="lt1"/>
              </a:solidFill>
              <a:highlight>
                <a:schemeClr val="dk1"/>
              </a:highlight>
            </a:endParaRPr>
          </a:p>
          <a:p>
            <a:pPr indent="-298450" lvl="0" marL="457200" rtl="0" algn="l">
              <a:spcBef>
                <a:spcPts val="0"/>
              </a:spcBef>
              <a:spcAft>
                <a:spcPts val="0"/>
              </a:spcAft>
              <a:buClr>
                <a:schemeClr val="lt1"/>
              </a:buClr>
              <a:buSzPts val="1100"/>
              <a:buChar char="●"/>
            </a:pPr>
            <a:r>
              <a:rPr b="1" lang="en" sz="1100">
                <a:solidFill>
                  <a:schemeClr val="lt1"/>
                </a:solidFill>
                <a:highlight>
                  <a:schemeClr val="dk1"/>
                </a:highlight>
              </a:rPr>
              <a:t>Educational Content</a:t>
            </a:r>
            <a:r>
              <a:rPr lang="en" sz="1100">
                <a:solidFill>
                  <a:schemeClr val="lt1"/>
                </a:solidFill>
                <a:highlight>
                  <a:schemeClr val="dk1"/>
                </a:highlight>
              </a:rPr>
              <a:t>: Partner with ed-tech platforms to host courses, tutorials, or workshops.</a:t>
            </a:r>
            <a:endParaRPr sz="1100">
              <a:solidFill>
                <a:schemeClr val="lt1"/>
              </a:solidFill>
              <a:highlight>
                <a:schemeClr val="dk1"/>
              </a:highlight>
            </a:endParaRPr>
          </a:p>
          <a:p>
            <a:pPr indent="0" lvl="0" marL="0" rtl="0" algn="l">
              <a:spcBef>
                <a:spcPts val="1200"/>
              </a:spcBef>
              <a:spcAft>
                <a:spcPts val="0"/>
              </a:spcAft>
              <a:buNone/>
            </a:pPr>
            <a:r>
              <a:t/>
            </a:r>
            <a:endParaRPr b="1" sz="4897">
              <a:solidFill>
                <a:schemeClr val="lt1"/>
              </a:solidFill>
              <a:highlight>
                <a:schemeClr val="lt1"/>
              </a:highlight>
            </a:endParaRPr>
          </a:p>
          <a:p>
            <a:pPr indent="0" lvl="0" marL="457200" rtl="0" algn="l">
              <a:spcBef>
                <a:spcPts val="1200"/>
              </a:spcBef>
              <a:spcAft>
                <a:spcPts val="0"/>
              </a:spcAft>
              <a:buNone/>
            </a:pPr>
            <a:r>
              <a:t/>
            </a:r>
            <a:endParaRPr sz="1100">
              <a:solidFill>
                <a:schemeClr val="lt1"/>
              </a:solidFill>
              <a:highlight>
                <a:schemeClr val="lt1"/>
              </a:highlight>
            </a:endParaRPr>
          </a:p>
          <a:p>
            <a:pPr indent="0" lvl="0" marL="457200" rtl="0" algn="l">
              <a:spcBef>
                <a:spcPts val="1200"/>
              </a:spcBef>
              <a:spcAft>
                <a:spcPts val="1200"/>
              </a:spcAft>
              <a:buNone/>
            </a:pPr>
            <a:r>
              <a:t/>
            </a:r>
            <a:endParaRPr sz="1100">
              <a:solidFill>
                <a:schemeClr val="lt1"/>
              </a:solidFill>
              <a:highlight>
                <a:schemeClr val="lt1"/>
              </a:highlight>
            </a:endParaRPr>
          </a:p>
        </p:txBody>
      </p:sp>
      <p:sp>
        <p:nvSpPr>
          <p:cNvPr id="174" name="Google Shape;174;p28"/>
          <p:cNvSpPr txBox="1"/>
          <p:nvPr>
            <p:ph type="title"/>
          </p:nvPr>
        </p:nvSpPr>
        <p:spPr>
          <a:xfrm>
            <a:off x="52675"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Recommendation</a:t>
            </a:r>
            <a:endParaRPr>
              <a:solidFill>
                <a:schemeClr val="lt1"/>
              </a:solidFill>
            </a:endParaRPr>
          </a:p>
        </p:txBody>
      </p:sp>
      <p:pic>
        <p:nvPicPr>
          <p:cNvPr id="175" name="Google Shape;175;p28"/>
          <p:cNvPicPr preferRelativeResize="0"/>
          <p:nvPr/>
        </p:nvPicPr>
        <p:blipFill>
          <a:blip r:embed="rId3">
            <a:alphaModFix/>
          </a:blip>
          <a:stretch>
            <a:fillRect/>
          </a:stretch>
        </p:blipFill>
        <p:spPr>
          <a:xfrm>
            <a:off x="5943600" y="3387075"/>
            <a:ext cx="3200400" cy="1628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9" name="Shape 179"/>
        <p:cNvGrpSpPr/>
        <p:nvPr/>
      </p:nvGrpSpPr>
      <p:grpSpPr>
        <a:xfrm>
          <a:off x="0" y="0"/>
          <a:ext cx="0" cy="0"/>
          <a:chOff x="0" y="0"/>
          <a:chExt cx="0" cy="0"/>
        </a:xfrm>
      </p:grpSpPr>
      <p:sp>
        <p:nvSpPr>
          <p:cNvPr id="180" name="Google Shape;180;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1" name="Google Shape;181;p29"/>
          <p:cNvSpPr txBox="1"/>
          <p:nvPr>
            <p:ph idx="1" type="body"/>
          </p:nvPr>
        </p:nvSpPr>
        <p:spPr>
          <a:xfrm>
            <a:off x="311700" y="2690950"/>
            <a:ext cx="8520600" cy="5727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1200"/>
              </a:spcAft>
              <a:buNone/>
            </a:pPr>
            <a:r>
              <a:rPr lang="en" sz="3300">
                <a:solidFill>
                  <a:schemeClr val="lt1"/>
                </a:solidFill>
              </a:rPr>
              <a:t>                                     Thank You</a:t>
            </a:r>
            <a:endParaRPr sz="3300">
              <a:solidFill>
                <a:schemeClr val="lt1"/>
              </a:solidFill>
            </a:endParaRPr>
          </a:p>
        </p:txBody>
      </p:sp>
      <p:pic>
        <p:nvPicPr>
          <p:cNvPr id="182" name="Google Shape;182;p29"/>
          <p:cNvPicPr preferRelativeResize="0"/>
          <p:nvPr/>
        </p:nvPicPr>
        <p:blipFill rotWithShape="1">
          <a:blip r:embed="rId3">
            <a:alphaModFix/>
          </a:blip>
          <a:srcRect b="0" l="-11798" r="12651" t="0"/>
          <a:stretch/>
        </p:blipFill>
        <p:spPr>
          <a:xfrm>
            <a:off x="311702" y="445025"/>
            <a:ext cx="6908850" cy="2143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5542725" y="0"/>
            <a:ext cx="3657600" cy="5076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sz="3000">
                <a:highlight>
                  <a:schemeClr val="accent1"/>
                </a:highlight>
                <a:latin typeface="Nunito"/>
                <a:ea typeface="Nunito"/>
                <a:cs typeface="Nunito"/>
                <a:sym typeface="Nunito"/>
              </a:rPr>
              <a:t>Objectives</a:t>
            </a:r>
            <a:r>
              <a:rPr b="0" lang="en" sz="3000">
                <a:highlight>
                  <a:schemeClr val="dk2"/>
                </a:highlight>
                <a:latin typeface="Nunito"/>
                <a:ea typeface="Nunito"/>
                <a:cs typeface="Nunito"/>
                <a:sym typeface="Nunito"/>
              </a:rPr>
              <a:t>:</a:t>
            </a:r>
            <a:endParaRPr b="0" sz="3000">
              <a:highlight>
                <a:schemeClr val="dk2"/>
              </a:highlight>
              <a:latin typeface="Nunito"/>
              <a:ea typeface="Nunito"/>
              <a:cs typeface="Nunito"/>
              <a:sym typeface="Nunito"/>
            </a:endParaRPr>
          </a:p>
          <a:p>
            <a:pPr indent="0" lvl="0" marL="0" rtl="0" algn="l">
              <a:spcBef>
                <a:spcPts val="0"/>
              </a:spcBef>
              <a:spcAft>
                <a:spcPts val="0"/>
              </a:spcAft>
              <a:buNone/>
            </a:pPr>
            <a:r>
              <a:t/>
            </a:r>
            <a:endParaRPr b="0" sz="3000">
              <a:solidFill>
                <a:srgbClr val="AF7B51"/>
              </a:solidFill>
              <a:highlight>
                <a:schemeClr val="accent1"/>
              </a:highlight>
              <a:latin typeface="Nunito"/>
              <a:ea typeface="Nunito"/>
              <a:cs typeface="Nunito"/>
              <a:sym typeface="Nunito"/>
            </a:endParaRPr>
          </a:p>
          <a:p>
            <a:pPr indent="0" lvl="0" marL="0" rtl="0" algn="l">
              <a:lnSpc>
                <a:spcPct val="115000"/>
              </a:lnSpc>
              <a:spcBef>
                <a:spcPts val="0"/>
              </a:spcBef>
              <a:spcAft>
                <a:spcPts val="0"/>
              </a:spcAft>
              <a:buNone/>
            </a:pPr>
            <a:r>
              <a:rPr lang="en" sz="2100">
                <a:solidFill>
                  <a:srgbClr val="233A44"/>
                </a:solidFill>
                <a:highlight>
                  <a:schemeClr val="lt1"/>
                </a:highlight>
                <a:latin typeface="Arial"/>
                <a:ea typeface="Arial"/>
                <a:cs typeface="Arial"/>
                <a:sym typeface="Arial"/>
              </a:rPr>
              <a:t>1.Data cleaning and preprocessing</a:t>
            </a:r>
            <a:endParaRPr sz="2100">
              <a:solidFill>
                <a:srgbClr val="233A44"/>
              </a:solidFill>
              <a:highlight>
                <a:schemeClr val="lt1"/>
              </a:highlight>
              <a:latin typeface="Arial"/>
              <a:ea typeface="Arial"/>
              <a:cs typeface="Arial"/>
              <a:sym typeface="Arial"/>
            </a:endParaRPr>
          </a:p>
          <a:p>
            <a:pPr indent="0" lvl="0" marL="0" rtl="0" algn="l">
              <a:lnSpc>
                <a:spcPct val="115000"/>
              </a:lnSpc>
              <a:spcBef>
                <a:spcPts val="0"/>
              </a:spcBef>
              <a:spcAft>
                <a:spcPts val="0"/>
              </a:spcAft>
              <a:buNone/>
            </a:pPr>
            <a:r>
              <a:rPr lang="en" sz="2100">
                <a:solidFill>
                  <a:srgbClr val="233A44"/>
                </a:solidFill>
                <a:highlight>
                  <a:schemeClr val="lt1"/>
                </a:highlight>
                <a:latin typeface="Arial"/>
                <a:ea typeface="Arial"/>
                <a:cs typeface="Arial"/>
                <a:sym typeface="Arial"/>
              </a:rPr>
              <a:t>2.Data visualization with Power BI</a:t>
            </a:r>
            <a:endParaRPr sz="2100">
              <a:solidFill>
                <a:srgbClr val="233A44"/>
              </a:solidFill>
              <a:highlight>
                <a:schemeClr val="lt1"/>
              </a:highlight>
              <a:latin typeface="Arial"/>
              <a:ea typeface="Arial"/>
              <a:cs typeface="Arial"/>
              <a:sym typeface="Arial"/>
            </a:endParaRPr>
          </a:p>
          <a:p>
            <a:pPr indent="0" lvl="0" marL="0" rtl="0" algn="l">
              <a:lnSpc>
                <a:spcPct val="115000"/>
              </a:lnSpc>
              <a:spcBef>
                <a:spcPts val="0"/>
              </a:spcBef>
              <a:spcAft>
                <a:spcPts val="0"/>
              </a:spcAft>
              <a:buNone/>
            </a:pPr>
            <a:r>
              <a:rPr lang="en" sz="2100">
                <a:solidFill>
                  <a:srgbClr val="233A44"/>
                </a:solidFill>
                <a:highlight>
                  <a:schemeClr val="lt1"/>
                </a:highlight>
                <a:latin typeface="Arial"/>
                <a:ea typeface="Arial"/>
                <a:cs typeface="Arial"/>
                <a:sym typeface="Arial"/>
              </a:rPr>
              <a:t>3.Data analysis and interpretation</a:t>
            </a:r>
            <a:endParaRPr sz="2100">
              <a:solidFill>
                <a:srgbClr val="233A44"/>
              </a:solidFill>
              <a:highlight>
                <a:schemeClr val="lt1"/>
              </a:highlight>
              <a:latin typeface="Arial"/>
              <a:ea typeface="Arial"/>
              <a:cs typeface="Arial"/>
              <a:sym typeface="Arial"/>
            </a:endParaRPr>
          </a:p>
          <a:p>
            <a:pPr indent="0" lvl="0" marL="0" rtl="0" algn="l">
              <a:lnSpc>
                <a:spcPct val="115000"/>
              </a:lnSpc>
              <a:spcBef>
                <a:spcPts val="0"/>
              </a:spcBef>
              <a:spcAft>
                <a:spcPts val="0"/>
              </a:spcAft>
              <a:buNone/>
            </a:pPr>
            <a:r>
              <a:rPr lang="en" sz="2100">
                <a:solidFill>
                  <a:srgbClr val="233A44"/>
                </a:solidFill>
                <a:highlight>
                  <a:schemeClr val="lt1"/>
                </a:highlight>
                <a:latin typeface="Arial"/>
                <a:ea typeface="Arial"/>
                <a:cs typeface="Arial"/>
                <a:sym typeface="Arial"/>
              </a:rPr>
              <a:t>4.Creating interactive dashboards</a:t>
            </a:r>
            <a:endParaRPr sz="2100">
              <a:solidFill>
                <a:srgbClr val="233A44"/>
              </a:solidFill>
              <a:highlight>
                <a:schemeClr val="lt1"/>
              </a:highlight>
              <a:latin typeface="Arial"/>
              <a:ea typeface="Arial"/>
              <a:cs typeface="Arial"/>
              <a:sym typeface="Arial"/>
            </a:endParaRPr>
          </a:p>
          <a:p>
            <a:pPr indent="0" lvl="0" marL="0" rtl="0" algn="l">
              <a:lnSpc>
                <a:spcPct val="115000"/>
              </a:lnSpc>
              <a:spcBef>
                <a:spcPts val="0"/>
              </a:spcBef>
              <a:spcAft>
                <a:spcPts val="0"/>
              </a:spcAft>
              <a:buNone/>
            </a:pPr>
            <a:r>
              <a:rPr lang="en" sz="2100">
                <a:solidFill>
                  <a:srgbClr val="233A44"/>
                </a:solidFill>
                <a:highlight>
                  <a:schemeClr val="lt1"/>
                </a:highlight>
                <a:latin typeface="Arial"/>
                <a:ea typeface="Arial"/>
                <a:cs typeface="Arial"/>
                <a:sym typeface="Arial"/>
              </a:rPr>
              <a:t>5.Understanding key business metrics in the food delivery industry</a:t>
            </a:r>
            <a:endParaRPr sz="2100">
              <a:solidFill>
                <a:srgbClr val="233A44"/>
              </a:solidFill>
              <a:highlight>
                <a:schemeClr val="lt1"/>
              </a:highlight>
              <a:latin typeface="Arial"/>
              <a:ea typeface="Arial"/>
              <a:cs typeface="Arial"/>
              <a:sym typeface="Arial"/>
            </a:endParaRPr>
          </a:p>
          <a:p>
            <a:pPr indent="0" lvl="0" marL="0" rtl="0" algn="l">
              <a:spcBef>
                <a:spcPts val="0"/>
              </a:spcBef>
              <a:spcAft>
                <a:spcPts val="0"/>
              </a:spcAft>
              <a:buNone/>
            </a:pPr>
            <a:r>
              <a:t/>
            </a:r>
            <a:endParaRPr b="0" sz="3000">
              <a:solidFill>
                <a:srgbClr val="AF7B51"/>
              </a:solidFill>
              <a:latin typeface="Nunito"/>
              <a:ea typeface="Nunito"/>
              <a:cs typeface="Nunito"/>
              <a:sym typeface="Nunito"/>
            </a:endParaRPr>
          </a:p>
        </p:txBody>
      </p:sp>
      <p:sp>
        <p:nvSpPr>
          <p:cNvPr id="80" name="Google Shape;80;p16"/>
          <p:cNvSpPr txBox="1"/>
          <p:nvPr>
            <p:ph idx="2" type="title"/>
          </p:nvPr>
        </p:nvSpPr>
        <p:spPr>
          <a:xfrm>
            <a:off x="420875" y="3318663"/>
            <a:ext cx="4036500" cy="52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81" name="Google Shape;81;p16"/>
          <p:cNvPicPr preferRelativeResize="0"/>
          <p:nvPr/>
        </p:nvPicPr>
        <p:blipFill>
          <a:blip r:embed="rId3">
            <a:alphaModFix/>
          </a:blip>
          <a:stretch>
            <a:fillRect/>
          </a:stretch>
        </p:blipFill>
        <p:spPr>
          <a:xfrm>
            <a:off x="0" y="0"/>
            <a:ext cx="5542725"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7" name="Google Shape;87;p17"/>
          <p:cNvSpPr txBox="1"/>
          <p:nvPr>
            <p:ph type="title"/>
          </p:nvPr>
        </p:nvSpPr>
        <p:spPr>
          <a:xfrm>
            <a:off x="245375" y="249900"/>
            <a:ext cx="9064200" cy="165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 Overview:</a:t>
            </a:r>
            <a:endParaRPr/>
          </a:p>
        </p:txBody>
      </p:sp>
      <p:sp>
        <p:nvSpPr>
          <p:cNvPr id="88" name="Google Shape;88;p17"/>
          <p:cNvSpPr txBox="1"/>
          <p:nvPr>
            <p:ph idx="2" type="title"/>
          </p:nvPr>
        </p:nvSpPr>
        <p:spPr>
          <a:xfrm>
            <a:off x="171350" y="1142175"/>
            <a:ext cx="8671200" cy="1258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project Disney hotstar Analysis provide an in-depth analysis and visualization of a movie dataset to uncover insights and trends. This includes understanding the distribution of movies by genre, running times, release years, age ratings, and other attributes.</a:t>
            </a:r>
            <a:endParaRPr/>
          </a:p>
        </p:txBody>
      </p:sp>
      <p:pic>
        <p:nvPicPr>
          <p:cNvPr id="89" name="Google Shape;89;p17"/>
          <p:cNvPicPr preferRelativeResize="0"/>
          <p:nvPr/>
        </p:nvPicPr>
        <p:blipFill>
          <a:blip r:embed="rId3">
            <a:alphaModFix/>
          </a:blip>
          <a:stretch>
            <a:fillRect/>
          </a:stretch>
        </p:blipFill>
        <p:spPr>
          <a:xfrm>
            <a:off x="497750" y="2503450"/>
            <a:ext cx="4496400" cy="2438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93" name="Shape 93"/>
        <p:cNvGrpSpPr/>
        <p:nvPr/>
      </p:nvGrpSpPr>
      <p:grpSpPr>
        <a:xfrm>
          <a:off x="0" y="0"/>
          <a:ext cx="0" cy="0"/>
          <a:chOff x="0" y="0"/>
          <a:chExt cx="0" cy="0"/>
        </a:xfrm>
      </p:grpSpPr>
      <p:sp>
        <p:nvSpPr>
          <p:cNvPr id="94" name="Google Shape;94;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solidFill>
                  <a:srgbClr val="AF7B51"/>
                </a:solidFill>
                <a:highlight>
                  <a:schemeClr val="lt1"/>
                </a:highlight>
              </a:rPr>
              <a:t>Data Cleaning 🧹</a:t>
            </a:r>
            <a:endParaRPr>
              <a:highlight>
                <a:schemeClr val="lt1"/>
              </a:highlight>
            </a:endParaRPr>
          </a:p>
        </p:txBody>
      </p:sp>
      <p:sp>
        <p:nvSpPr>
          <p:cNvPr id="95" name="Google Shape;95;p18"/>
          <p:cNvSpPr txBox="1"/>
          <p:nvPr>
            <p:ph idx="1" type="body"/>
          </p:nvPr>
        </p:nvSpPr>
        <p:spPr>
          <a:xfrm>
            <a:off x="311700" y="1152475"/>
            <a:ext cx="8520600" cy="2518200"/>
          </a:xfrm>
          <a:prstGeom prst="rect">
            <a:avLst/>
          </a:prstGeom>
        </p:spPr>
        <p:txBody>
          <a:bodyPr anchorCtr="0" anchor="t" bIns="91425" lIns="91425" spcFirstLastPara="1" rIns="91425" wrap="square" tIns="91425">
            <a:normAutofit lnSpcReduction="10000"/>
          </a:bodyPr>
          <a:lstStyle/>
          <a:p>
            <a:pPr indent="0" lvl="0" marL="0" rtl="0" algn="l">
              <a:lnSpc>
                <a:spcPct val="115000"/>
              </a:lnSpc>
              <a:spcBef>
                <a:spcPts val="1200"/>
              </a:spcBef>
              <a:spcAft>
                <a:spcPts val="0"/>
              </a:spcAft>
              <a:buClr>
                <a:schemeClr val="dk1"/>
              </a:buClr>
              <a:buSzPts val="1100"/>
              <a:buFont typeface="Arial"/>
              <a:buNone/>
            </a:pPr>
            <a:r>
              <a:rPr lang="en" sz="1300">
                <a:solidFill>
                  <a:srgbClr val="233A44"/>
                </a:solidFill>
              </a:rPr>
              <a:t>In the data cleaning phase, Power Query was utilized to refine the extracted dataset from Swiggy, ensuring its accuracy and consistency for further analysis. Several key cleaning processes were implemented:</a:t>
            </a:r>
            <a:endParaRPr sz="1300">
              <a:solidFill>
                <a:srgbClr val="233A44"/>
              </a:solidFill>
            </a:endParaRPr>
          </a:p>
          <a:p>
            <a:pPr indent="0" lvl="0" marL="12700" rtl="0" algn="l">
              <a:lnSpc>
                <a:spcPct val="115000"/>
              </a:lnSpc>
              <a:spcBef>
                <a:spcPts val="1200"/>
              </a:spcBef>
              <a:spcAft>
                <a:spcPts val="0"/>
              </a:spcAft>
              <a:buClr>
                <a:schemeClr val="dk1"/>
              </a:buClr>
              <a:buSzPts val="1100"/>
              <a:buFont typeface="Arial"/>
              <a:buNone/>
            </a:pPr>
            <a:r>
              <a:rPr lang="en" sz="1300">
                <a:solidFill>
                  <a:srgbClr val="233A44"/>
                </a:solidFill>
              </a:rPr>
              <a:t>1.Cleaning Duplicate Data: Duplicate records within the dataset were identified and eliminated using Power Query. Removing duplicates ensured that each entry was unique, preventing any distortions in the analysis due to redundant information.</a:t>
            </a:r>
            <a:endParaRPr sz="1300">
              <a:solidFill>
                <a:srgbClr val="233A44"/>
              </a:solidFill>
            </a:endParaRPr>
          </a:p>
          <a:p>
            <a:pPr indent="0" lvl="0" marL="0" rtl="0" algn="l">
              <a:lnSpc>
                <a:spcPct val="115000"/>
              </a:lnSpc>
              <a:spcBef>
                <a:spcPts val="1200"/>
              </a:spcBef>
              <a:spcAft>
                <a:spcPts val="0"/>
              </a:spcAft>
              <a:buClr>
                <a:schemeClr val="dk1"/>
              </a:buClr>
              <a:buSzPts val="1100"/>
              <a:buFont typeface="Arial"/>
              <a:buNone/>
            </a:pPr>
            <a:r>
              <a:rPr lang="en" sz="1300">
                <a:solidFill>
                  <a:srgbClr val="233A44"/>
                </a:solidFill>
              </a:rPr>
              <a:t>2.</a:t>
            </a:r>
            <a:r>
              <a:rPr lang="en" sz="1000">
                <a:solidFill>
                  <a:srgbClr val="233A44"/>
                </a:solidFill>
              </a:rPr>
              <a:t>     </a:t>
            </a:r>
            <a:r>
              <a:rPr lang="en" sz="1300">
                <a:solidFill>
                  <a:srgbClr val="233A44"/>
                </a:solidFill>
              </a:rPr>
              <a:t>Removing Null Values: Null or missing values in the dataset were identified and removed to enhance data completeness. Power Query allowed for the easy identification and filtering out of these null values, ensuring that the dataset was comprehensive and reliable for subsequent analysis.</a:t>
            </a:r>
            <a:endParaRPr sz="1300">
              <a:solidFill>
                <a:srgbClr val="233A44"/>
              </a:solidFill>
            </a:endParaRPr>
          </a:p>
          <a:p>
            <a:pPr indent="0" lvl="0" marL="0" rtl="0" algn="l">
              <a:spcBef>
                <a:spcPts val="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HotStar</a:t>
            </a:r>
            <a:endParaRPr>
              <a:solidFill>
                <a:schemeClr val="lt1"/>
              </a:solidFill>
            </a:endParaRPr>
          </a:p>
        </p:txBody>
      </p:sp>
      <p:sp>
        <p:nvSpPr>
          <p:cNvPr id="101" name="Google Shape;101;p19"/>
          <p:cNvSpPr txBox="1"/>
          <p:nvPr>
            <p:ph idx="1" type="body"/>
          </p:nvPr>
        </p:nvSpPr>
        <p:spPr>
          <a:xfrm>
            <a:off x="311725" y="1980925"/>
            <a:ext cx="8520600" cy="2960100"/>
          </a:xfrm>
          <a:prstGeom prst="rect">
            <a:avLst/>
          </a:prstGeom>
        </p:spPr>
        <p:txBody>
          <a:bodyPr anchorCtr="0" anchor="t" bIns="91425" lIns="91425" spcFirstLastPara="1" rIns="91425" wrap="square" tIns="91425">
            <a:normAutofit fontScale="92500" lnSpcReduction="10000"/>
          </a:bodyPr>
          <a:lstStyle/>
          <a:p>
            <a:pPr indent="0" lvl="0" marL="0" rtl="0" algn="l">
              <a:spcBef>
                <a:spcPts val="1400"/>
              </a:spcBef>
              <a:spcAft>
                <a:spcPts val="0"/>
              </a:spcAft>
              <a:buNone/>
            </a:pPr>
            <a:r>
              <a:rPr b="1" lang="en" sz="1300">
                <a:solidFill>
                  <a:schemeClr val="lt1"/>
                </a:solidFill>
              </a:rPr>
              <a:t>Hotstar, now rebranded as Disney+ Hotstar, is one of the leading over-the-top (OTT) streaming platforms in India and beyond. Originally launched in February 2015 by Novi Digital Entertainment, a subsidiary of Star India, it has grown to become a dominant player in the streaming industry. After Disney's acquisition of 21st Century Fox in 2019, Hotstar was integrated with Disney+ in India, merging its extensive local and global content libraries.</a:t>
            </a:r>
            <a:endParaRPr b="1" sz="1300">
              <a:solidFill>
                <a:schemeClr val="lt1"/>
              </a:solidFill>
            </a:endParaRPr>
          </a:p>
          <a:p>
            <a:pPr indent="0" lvl="0" marL="0" rtl="0" algn="l">
              <a:spcBef>
                <a:spcPts val="1400"/>
              </a:spcBef>
              <a:spcAft>
                <a:spcPts val="0"/>
              </a:spcAft>
              <a:buClr>
                <a:schemeClr val="dk1"/>
              </a:buClr>
              <a:buSzPct val="78571"/>
              <a:buFont typeface="Arial"/>
              <a:buNone/>
            </a:pPr>
            <a:r>
              <a:rPr b="1" lang="en" sz="1400">
                <a:solidFill>
                  <a:schemeClr val="lt1"/>
                </a:solidFill>
              </a:rPr>
              <a:t>Business Model</a:t>
            </a:r>
            <a:endParaRPr b="1" sz="1400">
              <a:solidFill>
                <a:schemeClr val="lt1"/>
              </a:solidFill>
            </a:endParaRPr>
          </a:p>
          <a:p>
            <a:pPr indent="0" lvl="0" marL="0" rtl="0" algn="l">
              <a:spcBef>
                <a:spcPts val="400"/>
              </a:spcBef>
              <a:spcAft>
                <a:spcPts val="0"/>
              </a:spcAft>
              <a:buClr>
                <a:schemeClr val="dk1"/>
              </a:buClr>
              <a:buSzPct val="91666"/>
              <a:buFont typeface="Arial"/>
              <a:buNone/>
            </a:pPr>
            <a:r>
              <a:rPr lang="en" sz="1200">
                <a:solidFill>
                  <a:schemeClr val="lt1"/>
                </a:solidFill>
              </a:rPr>
              <a:t>Hotstar operates on a </a:t>
            </a:r>
            <a:r>
              <a:rPr b="1" lang="en" sz="1200">
                <a:solidFill>
                  <a:schemeClr val="lt1"/>
                </a:solidFill>
              </a:rPr>
              <a:t>freemium model</a:t>
            </a:r>
            <a:r>
              <a:rPr lang="en" sz="1200">
                <a:solidFill>
                  <a:schemeClr val="lt1"/>
                </a:solidFill>
              </a:rPr>
              <a:t>, offering both free and premium subscription plans. Its structure includes:</a:t>
            </a:r>
            <a:endParaRPr sz="1200">
              <a:solidFill>
                <a:schemeClr val="lt1"/>
              </a:solidFill>
            </a:endParaRPr>
          </a:p>
          <a:p>
            <a:pPr indent="-299085" lvl="0" marL="457200" rtl="0" algn="l">
              <a:spcBef>
                <a:spcPts val="1200"/>
              </a:spcBef>
              <a:spcAft>
                <a:spcPts val="0"/>
              </a:spcAft>
              <a:buClr>
                <a:schemeClr val="lt1"/>
              </a:buClr>
              <a:buSzPct val="100000"/>
              <a:buAutoNum type="arabicPeriod"/>
            </a:pPr>
            <a:r>
              <a:rPr b="1" lang="en" sz="1200">
                <a:solidFill>
                  <a:schemeClr val="lt1"/>
                </a:solidFill>
              </a:rPr>
              <a:t>Free Tier</a:t>
            </a:r>
            <a:r>
              <a:rPr lang="en" sz="1200">
                <a:solidFill>
                  <a:schemeClr val="lt1"/>
                </a:solidFill>
              </a:rPr>
              <a:t>: Includes access to ad-supported content, such as select TV shows, movies, and live sports with limitations.</a:t>
            </a:r>
            <a:endParaRPr sz="1200">
              <a:solidFill>
                <a:schemeClr val="lt1"/>
              </a:solidFill>
            </a:endParaRPr>
          </a:p>
          <a:p>
            <a:pPr indent="-299085" lvl="0" marL="457200" rtl="0" algn="l">
              <a:spcBef>
                <a:spcPts val="0"/>
              </a:spcBef>
              <a:spcAft>
                <a:spcPts val="0"/>
              </a:spcAft>
              <a:buClr>
                <a:schemeClr val="lt1"/>
              </a:buClr>
              <a:buSzPct val="100000"/>
              <a:buAutoNum type="arabicPeriod"/>
            </a:pPr>
            <a:r>
              <a:rPr b="1" lang="en" sz="1200">
                <a:solidFill>
                  <a:schemeClr val="lt1"/>
                </a:solidFill>
              </a:rPr>
              <a:t>Paid Subscription Plans</a:t>
            </a:r>
            <a:r>
              <a:rPr lang="en" sz="1200">
                <a:solidFill>
                  <a:schemeClr val="lt1"/>
                </a:solidFill>
              </a:rPr>
              <a:t>:</a:t>
            </a:r>
            <a:endParaRPr sz="1200">
              <a:solidFill>
                <a:schemeClr val="lt1"/>
              </a:solidFill>
            </a:endParaRPr>
          </a:p>
          <a:p>
            <a:pPr indent="-299085" lvl="1" marL="914400" rtl="0" algn="l">
              <a:spcBef>
                <a:spcPts val="0"/>
              </a:spcBef>
              <a:spcAft>
                <a:spcPts val="0"/>
              </a:spcAft>
              <a:buClr>
                <a:schemeClr val="lt1"/>
              </a:buClr>
              <a:buSzPct val="100000"/>
              <a:buChar char="○"/>
            </a:pPr>
            <a:r>
              <a:rPr b="1" lang="en" sz="1200">
                <a:solidFill>
                  <a:schemeClr val="lt1"/>
                </a:solidFill>
              </a:rPr>
              <a:t>Disney+ Hotstar Super</a:t>
            </a:r>
            <a:r>
              <a:rPr lang="en" sz="1200">
                <a:solidFill>
                  <a:schemeClr val="lt1"/>
                </a:solidFill>
              </a:rPr>
              <a:t>: Allows access to most content with ads, limited to two devices.</a:t>
            </a:r>
            <a:endParaRPr sz="1200">
              <a:solidFill>
                <a:schemeClr val="lt1"/>
              </a:solidFill>
            </a:endParaRPr>
          </a:p>
          <a:p>
            <a:pPr indent="-299085" lvl="1" marL="914400" rtl="0" algn="l">
              <a:spcBef>
                <a:spcPts val="0"/>
              </a:spcBef>
              <a:spcAft>
                <a:spcPts val="0"/>
              </a:spcAft>
              <a:buClr>
                <a:schemeClr val="lt1"/>
              </a:buClr>
              <a:buSzPct val="100000"/>
              <a:buChar char="○"/>
            </a:pPr>
            <a:r>
              <a:rPr b="1" lang="en" sz="1200">
                <a:solidFill>
                  <a:schemeClr val="lt1"/>
                </a:solidFill>
              </a:rPr>
              <a:t>Disney+ Hotstar Premium</a:t>
            </a:r>
            <a:r>
              <a:rPr lang="en" sz="1200">
                <a:solidFill>
                  <a:schemeClr val="lt1"/>
                </a:solidFill>
              </a:rPr>
              <a:t>: Provides ad-free access to all content, including Disney+ Originals, on four devices.</a:t>
            </a:r>
            <a:endParaRPr sz="1200">
              <a:solidFill>
                <a:schemeClr val="lt1"/>
              </a:solidFill>
            </a:endParaRPr>
          </a:p>
          <a:p>
            <a:pPr indent="0" lvl="0" marL="0" rtl="0" algn="l">
              <a:spcBef>
                <a:spcPts val="1200"/>
              </a:spcBef>
              <a:spcAft>
                <a:spcPts val="1200"/>
              </a:spcAft>
              <a:buNone/>
            </a:pPr>
            <a:r>
              <a:t/>
            </a:r>
            <a:endParaRPr/>
          </a:p>
        </p:txBody>
      </p:sp>
      <p:pic>
        <p:nvPicPr>
          <p:cNvPr id="102" name="Google Shape;102;p19"/>
          <p:cNvPicPr preferRelativeResize="0"/>
          <p:nvPr/>
        </p:nvPicPr>
        <p:blipFill>
          <a:blip r:embed="rId3">
            <a:alphaModFix/>
          </a:blip>
          <a:stretch>
            <a:fillRect/>
          </a:stretch>
        </p:blipFill>
        <p:spPr>
          <a:xfrm>
            <a:off x="4283225" y="125450"/>
            <a:ext cx="4694975" cy="1793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8" name="Google Shape;108;p20"/>
          <p:cNvSpPr txBox="1"/>
          <p:nvPr>
            <p:ph type="title"/>
          </p:nvPr>
        </p:nvSpPr>
        <p:spPr>
          <a:xfrm>
            <a:off x="245375" y="249900"/>
            <a:ext cx="9064200" cy="106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Insights</a:t>
            </a:r>
            <a:endParaRPr sz="2500"/>
          </a:p>
        </p:txBody>
      </p:sp>
      <p:sp>
        <p:nvSpPr>
          <p:cNvPr id="109" name="Google Shape;109;p20"/>
          <p:cNvSpPr txBox="1"/>
          <p:nvPr>
            <p:ph idx="2" type="title"/>
          </p:nvPr>
        </p:nvSpPr>
        <p:spPr>
          <a:xfrm>
            <a:off x="-50675" y="742050"/>
            <a:ext cx="8671200" cy="666000"/>
          </a:xfrm>
          <a:prstGeom prst="rect">
            <a:avLst/>
          </a:prstGeom>
        </p:spPr>
        <p:txBody>
          <a:bodyPr anchorCtr="0" anchor="t" bIns="91425" lIns="91425" spcFirstLastPara="1" rIns="91425" wrap="square" tIns="91425">
            <a:normAutofit fontScale="90000"/>
          </a:bodyPr>
          <a:lstStyle/>
          <a:p>
            <a:pPr indent="0" lvl="0" marL="0" rtl="0" algn="l">
              <a:lnSpc>
                <a:spcPct val="150000"/>
              </a:lnSpc>
              <a:spcBef>
                <a:spcPts val="1200"/>
              </a:spcBef>
              <a:spcAft>
                <a:spcPts val="0"/>
              </a:spcAft>
              <a:buNone/>
            </a:pPr>
            <a:r>
              <a:rPr b="1" lang="en" sz="1400">
                <a:solidFill>
                  <a:schemeClr val="lt1"/>
                </a:solidFill>
                <a:latin typeface="Arial"/>
                <a:ea typeface="Arial"/>
                <a:cs typeface="Arial"/>
                <a:sym typeface="Arial"/>
              </a:rPr>
              <a:t>Distribution of Movies by Genre:</a:t>
            </a:r>
            <a:endParaRPr b="1" sz="1400">
              <a:solidFill>
                <a:schemeClr val="lt1"/>
              </a:solidFill>
              <a:latin typeface="Arial"/>
              <a:ea typeface="Arial"/>
              <a:cs typeface="Arial"/>
              <a:sym typeface="Arial"/>
            </a:endParaRPr>
          </a:p>
          <a:p>
            <a:pPr indent="0" lvl="0" marL="0" rtl="0" algn="l">
              <a:lnSpc>
                <a:spcPct val="150000"/>
              </a:lnSpc>
              <a:spcBef>
                <a:spcPts val="1200"/>
              </a:spcBef>
              <a:spcAft>
                <a:spcPts val="1200"/>
              </a:spcAft>
              <a:buClr>
                <a:schemeClr val="dk1"/>
              </a:buClr>
              <a:buSzPct val="78571"/>
              <a:buFont typeface="Arial"/>
              <a:buNone/>
            </a:pPr>
            <a:r>
              <a:rPr b="1" lang="en" sz="1400">
                <a:solidFill>
                  <a:schemeClr val="lt1"/>
                </a:solidFill>
                <a:latin typeface="Arial"/>
                <a:ea typeface="Arial"/>
                <a:cs typeface="Arial"/>
                <a:sym typeface="Arial"/>
              </a:rPr>
              <a:t>Most of peoples choice is on Drama in Hotstar</a:t>
            </a:r>
            <a:endParaRPr b="1" sz="1400">
              <a:solidFill>
                <a:schemeClr val="lt1"/>
              </a:solidFill>
              <a:latin typeface="Arial"/>
              <a:ea typeface="Arial"/>
              <a:cs typeface="Arial"/>
              <a:sym typeface="Arial"/>
            </a:endParaRPr>
          </a:p>
        </p:txBody>
      </p:sp>
      <p:pic>
        <p:nvPicPr>
          <p:cNvPr id="110" name="Google Shape;110;p20"/>
          <p:cNvPicPr preferRelativeResize="0"/>
          <p:nvPr/>
        </p:nvPicPr>
        <p:blipFill>
          <a:blip r:embed="rId3">
            <a:alphaModFix/>
          </a:blip>
          <a:stretch>
            <a:fillRect/>
          </a:stretch>
        </p:blipFill>
        <p:spPr>
          <a:xfrm>
            <a:off x="152400" y="1560450"/>
            <a:ext cx="8671201" cy="2838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6" name="Google Shape;116;p21"/>
          <p:cNvSpPr txBox="1"/>
          <p:nvPr>
            <p:ph type="title"/>
          </p:nvPr>
        </p:nvSpPr>
        <p:spPr>
          <a:xfrm>
            <a:off x="60350" y="56750"/>
            <a:ext cx="9249300" cy="1258200"/>
          </a:xfrm>
          <a:prstGeom prst="rect">
            <a:avLst/>
          </a:prstGeom>
        </p:spPr>
        <p:txBody>
          <a:bodyPr anchorCtr="0" anchor="t" bIns="91425" lIns="91425" spcFirstLastPara="1" rIns="91425" wrap="square" tIns="91425">
            <a:normAutofit/>
          </a:bodyPr>
          <a:lstStyle/>
          <a:p>
            <a:pPr indent="0" lvl="0" marL="0" rtl="0" algn="l">
              <a:lnSpc>
                <a:spcPct val="150000"/>
              </a:lnSpc>
              <a:spcBef>
                <a:spcPts val="1200"/>
              </a:spcBef>
              <a:spcAft>
                <a:spcPts val="0"/>
              </a:spcAft>
              <a:buClr>
                <a:schemeClr val="dk1"/>
              </a:buClr>
              <a:buSzPts val="1100"/>
              <a:buFont typeface="Arial"/>
              <a:buNone/>
            </a:pPr>
            <a:r>
              <a:rPr b="1" lang="en" sz="1400"/>
              <a:t>Movies Released Each Year and Movies by age rating</a:t>
            </a:r>
            <a:endParaRPr sz="1800">
              <a:latin typeface="Inter SemiBold"/>
              <a:ea typeface="Inter SemiBold"/>
              <a:cs typeface="Inter SemiBold"/>
              <a:sym typeface="Inter SemiBold"/>
            </a:endParaRPr>
          </a:p>
          <a:p>
            <a:pPr indent="0" lvl="0" marL="0" rtl="0" algn="l">
              <a:spcBef>
                <a:spcPts val="1200"/>
              </a:spcBef>
              <a:spcAft>
                <a:spcPts val="0"/>
              </a:spcAft>
              <a:buNone/>
            </a:pPr>
            <a:r>
              <a:t/>
            </a:r>
            <a:endParaRPr b="1" sz="1400"/>
          </a:p>
        </p:txBody>
      </p:sp>
      <p:sp>
        <p:nvSpPr>
          <p:cNvPr id="117" name="Google Shape;117;p21"/>
          <p:cNvSpPr txBox="1"/>
          <p:nvPr>
            <p:ph idx="2" type="title"/>
          </p:nvPr>
        </p:nvSpPr>
        <p:spPr>
          <a:xfrm>
            <a:off x="60350" y="463775"/>
            <a:ext cx="8960700" cy="4593300"/>
          </a:xfrm>
          <a:prstGeom prst="rect">
            <a:avLst/>
          </a:prstGeom>
        </p:spPr>
        <p:txBody>
          <a:bodyPr anchorCtr="0" anchor="t" bIns="91425" lIns="91425" spcFirstLastPara="1" rIns="91425" wrap="square" tIns="91425">
            <a:normAutofit/>
          </a:bodyPr>
          <a:lstStyle/>
          <a:p>
            <a:pPr indent="0" lvl="0" marL="0" rtl="0" algn="l">
              <a:lnSpc>
                <a:spcPct val="150000"/>
              </a:lnSpc>
              <a:spcBef>
                <a:spcPts val="1200"/>
              </a:spcBef>
              <a:spcAft>
                <a:spcPts val="1200"/>
              </a:spcAft>
              <a:buClr>
                <a:schemeClr val="dk1"/>
              </a:buClr>
              <a:buSzPts val="1100"/>
              <a:buFont typeface="Arial"/>
              <a:buNone/>
            </a:pPr>
            <a:r>
              <a:rPr lang="en">
                <a:solidFill>
                  <a:schemeClr val="lt1"/>
                </a:solidFill>
              </a:rPr>
              <a:t>In the year 2023-133 movies released and the age of 13+ are watching movies 43%</a:t>
            </a:r>
            <a:endParaRPr>
              <a:solidFill>
                <a:schemeClr val="lt1"/>
              </a:solidFill>
            </a:endParaRPr>
          </a:p>
        </p:txBody>
      </p:sp>
      <p:pic>
        <p:nvPicPr>
          <p:cNvPr id="118" name="Google Shape;118;p21"/>
          <p:cNvPicPr preferRelativeResize="0"/>
          <p:nvPr/>
        </p:nvPicPr>
        <p:blipFill rotWithShape="1">
          <a:blip r:embed="rId3">
            <a:alphaModFix/>
          </a:blip>
          <a:srcRect b="-4240" l="3970" r="-3970" t="4240"/>
          <a:stretch/>
        </p:blipFill>
        <p:spPr>
          <a:xfrm>
            <a:off x="171350" y="1623225"/>
            <a:ext cx="3626350" cy="3520275"/>
          </a:xfrm>
          <a:prstGeom prst="rect">
            <a:avLst/>
          </a:prstGeom>
          <a:noFill/>
          <a:ln>
            <a:noFill/>
          </a:ln>
        </p:spPr>
      </p:pic>
      <p:pic>
        <p:nvPicPr>
          <p:cNvPr id="119" name="Google Shape;119;p21"/>
          <p:cNvPicPr preferRelativeResize="0"/>
          <p:nvPr/>
        </p:nvPicPr>
        <p:blipFill>
          <a:blip r:embed="rId4">
            <a:alphaModFix/>
          </a:blip>
          <a:stretch>
            <a:fillRect/>
          </a:stretch>
        </p:blipFill>
        <p:spPr>
          <a:xfrm>
            <a:off x="4427400" y="1623225"/>
            <a:ext cx="3924300" cy="3281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5" name="Google Shape;125;p22"/>
          <p:cNvSpPr txBox="1"/>
          <p:nvPr>
            <p:ph type="title"/>
          </p:nvPr>
        </p:nvSpPr>
        <p:spPr>
          <a:xfrm>
            <a:off x="245375" y="249900"/>
            <a:ext cx="9064200" cy="106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400"/>
              <a:t>Maximum episodes and Movie Running time </a:t>
            </a:r>
            <a:endParaRPr sz="2500"/>
          </a:p>
        </p:txBody>
      </p:sp>
      <p:sp>
        <p:nvSpPr>
          <p:cNvPr id="126" name="Google Shape;126;p22"/>
          <p:cNvSpPr txBox="1"/>
          <p:nvPr>
            <p:ph idx="2" type="title"/>
          </p:nvPr>
        </p:nvSpPr>
        <p:spPr>
          <a:xfrm>
            <a:off x="-50675" y="742050"/>
            <a:ext cx="8671200" cy="666000"/>
          </a:xfrm>
          <a:prstGeom prst="rect">
            <a:avLst/>
          </a:prstGeom>
        </p:spPr>
        <p:txBody>
          <a:bodyPr anchorCtr="0" anchor="t" bIns="91425" lIns="91425" spcFirstLastPara="1" rIns="91425" wrap="square" tIns="91425">
            <a:normAutofit/>
          </a:bodyPr>
          <a:lstStyle/>
          <a:p>
            <a:pPr indent="0" lvl="0" marL="0" rtl="0" algn="l">
              <a:lnSpc>
                <a:spcPct val="150000"/>
              </a:lnSpc>
              <a:spcBef>
                <a:spcPts val="1200"/>
              </a:spcBef>
              <a:spcAft>
                <a:spcPts val="1200"/>
              </a:spcAft>
              <a:buNone/>
            </a:pPr>
            <a:r>
              <a:rPr lang="en">
                <a:solidFill>
                  <a:schemeClr val="lt1"/>
                </a:solidFill>
              </a:rPr>
              <a:t>Maximum episodes are in Drama genre</a:t>
            </a:r>
            <a:endParaRPr>
              <a:solidFill>
                <a:schemeClr val="lt1"/>
              </a:solidFill>
            </a:endParaRPr>
          </a:p>
        </p:txBody>
      </p:sp>
      <p:pic>
        <p:nvPicPr>
          <p:cNvPr id="127" name="Google Shape;127;p22"/>
          <p:cNvPicPr preferRelativeResize="0"/>
          <p:nvPr/>
        </p:nvPicPr>
        <p:blipFill>
          <a:blip r:embed="rId3">
            <a:alphaModFix/>
          </a:blip>
          <a:stretch>
            <a:fillRect/>
          </a:stretch>
        </p:blipFill>
        <p:spPr>
          <a:xfrm>
            <a:off x="152400" y="1253200"/>
            <a:ext cx="2979250" cy="3737900"/>
          </a:xfrm>
          <a:prstGeom prst="rect">
            <a:avLst/>
          </a:prstGeom>
          <a:noFill/>
          <a:ln>
            <a:noFill/>
          </a:ln>
        </p:spPr>
      </p:pic>
      <p:pic>
        <p:nvPicPr>
          <p:cNvPr id="128" name="Google Shape;128;p22"/>
          <p:cNvPicPr preferRelativeResize="0"/>
          <p:nvPr/>
        </p:nvPicPr>
        <p:blipFill>
          <a:blip r:embed="rId4">
            <a:alphaModFix/>
          </a:blip>
          <a:stretch>
            <a:fillRect/>
          </a:stretch>
        </p:blipFill>
        <p:spPr>
          <a:xfrm>
            <a:off x="3284050" y="1253200"/>
            <a:ext cx="5062888" cy="3737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34" name="Google Shape;134;p23"/>
          <p:cNvSpPr txBox="1"/>
          <p:nvPr>
            <p:ph type="title"/>
          </p:nvPr>
        </p:nvSpPr>
        <p:spPr>
          <a:xfrm>
            <a:off x="245375" y="249900"/>
            <a:ext cx="9064200" cy="106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Distribution of Running Time and Average Running Time </a:t>
            </a:r>
            <a:endParaRPr sz="2500"/>
          </a:p>
        </p:txBody>
      </p:sp>
      <p:sp>
        <p:nvSpPr>
          <p:cNvPr id="135" name="Google Shape;135;p23"/>
          <p:cNvSpPr txBox="1"/>
          <p:nvPr>
            <p:ph idx="2" type="title"/>
          </p:nvPr>
        </p:nvSpPr>
        <p:spPr>
          <a:xfrm>
            <a:off x="-50675" y="742050"/>
            <a:ext cx="8671200" cy="666000"/>
          </a:xfrm>
          <a:prstGeom prst="rect">
            <a:avLst/>
          </a:prstGeom>
        </p:spPr>
        <p:txBody>
          <a:bodyPr anchorCtr="0" anchor="t" bIns="91425" lIns="91425" spcFirstLastPara="1" rIns="91425" wrap="square" tIns="91425">
            <a:normAutofit fontScale="90000"/>
          </a:bodyPr>
          <a:lstStyle/>
          <a:p>
            <a:pPr indent="0" lvl="0" marL="0" rtl="0" algn="l">
              <a:lnSpc>
                <a:spcPct val="150000"/>
              </a:lnSpc>
              <a:spcBef>
                <a:spcPts val="1200"/>
              </a:spcBef>
              <a:spcAft>
                <a:spcPts val="1200"/>
              </a:spcAft>
              <a:buNone/>
            </a:pPr>
            <a:r>
              <a:rPr b="1" lang="en" sz="1400">
                <a:solidFill>
                  <a:schemeClr val="lt1"/>
                </a:solidFill>
                <a:latin typeface="Arial"/>
                <a:ea typeface="Arial"/>
                <a:cs typeface="Arial"/>
                <a:sym typeface="Arial"/>
              </a:rPr>
              <a:t>Running time is over all capture of 49% on 91-120 mins and theAverage running time is below 150mins</a:t>
            </a:r>
            <a:endParaRPr>
              <a:solidFill>
                <a:schemeClr val="lt1"/>
              </a:solidFill>
            </a:endParaRPr>
          </a:p>
        </p:txBody>
      </p:sp>
      <p:pic>
        <p:nvPicPr>
          <p:cNvPr id="136" name="Google Shape;136;p23"/>
          <p:cNvPicPr preferRelativeResize="0"/>
          <p:nvPr/>
        </p:nvPicPr>
        <p:blipFill>
          <a:blip r:embed="rId3">
            <a:alphaModFix/>
          </a:blip>
          <a:stretch>
            <a:fillRect/>
          </a:stretch>
        </p:blipFill>
        <p:spPr>
          <a:xfrm>
            <a:off x="152400" y="1560450"/>
            <a:ext cx="3583625" cy="3583050"/>
          </a:xfrm>
          <a:prstGeom prst="rect">
            <a:avLst/>
          </a:prstGeom>
          <a:noFill/>
          <a:ln>
            <a:noFill/>
          </a:ln>
        </p:spPr>
      </p:pic>
      <p:pic>
        <p:nvPicPr>
          <p:cNvPr id="137" name="Google Shape;137;p23"/>
          <p:cNvPicPr preferRelativeResize="0"/>
          <p:nvPr/>
        </p:nvPicPr>
        <p:blipFill>
          <a:blip r:embed="rId4">
            <a:alphaModFix/>
          </a:blip>
          <a:stretch>
            <a:fillRect/>
          </a:stretch>
        </p:blipFill>
        <p:spPr>
          <a:xfrm>
            <a:off x="3888425" y="1560450"/>
            <a:ext cx="4275700" cy="3496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